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4" r:id="rId3"/>
    <p:sldId id="256" r:id="rId4"/>
    <p:sldId id="276" r:id="rId5"/>
    <p:sldId id="259" r:id="rId6"/>
    <p:sldId id="269" r:id="rId7"/>
    <p:sldId id="263" r:id="rId8"/>
    <p:sldId id="277" r:id="rId9"/>
    <p:sldId id="257" r:id="rId10"/>
    <p:sldId id="278" r:id="rId11"/>
    <p:sldId id="258" r:id="rId12"/>
    <p:sldId id="279" r:id="rId13"/>
    <p:sldId id="266" r:id="rId14"/>
    <p:sldId id="261" r:id="rId15"/>
    <p:sldId id="262" r:id="rId16"/>
    <p:sldId id="270" r:id="rId17"/>
    <p:sldId id="260" r:id="rId18"/>
    <p:sldId id="265" r:id="rId19"/>
    <p:sldId id="267" r:id="rId20"/>
    <p:sldId id="268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4F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7"/>
    <p:restoredTop sz="94633"/>
  </p:normalViewPr>
  <p:slideViewPr>
    <p:cSldViewPr snapToGrid="0" snapToObjects="1">
      <p:cViewPr varScale="1">
        <p:scale>
          <a:sx n="86" d="100"/>
          <a:sy n="86" d="100"/>
        </p:scale>
        <p:origin x="19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A54-1900-5A45-83A4-16B31E7A28A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1086-A8E7-9A43-84CD-BF7166C9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1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A54-1900-5A45-83A4-16B31E7A28A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1086-A8E7-9A43-84CD-BF7166C9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9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A54-1900-5A45-83A4-16B31E7A28A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1086-A8E7-9A43-84CD-BF7166C9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0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A54-1900-5A45-83A4-16B31E7A28A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1086-A8E7-9A43-84CD-BF7166C9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7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A54-1900-5A45-83A4-16B31E7A28A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1086-A8E7-9A43-84CD-BF7166C9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5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A54-1900-5A45-83A4-16B31E7A28A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1086-A8E7-9A43-84CD-BF7166C9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A54-1900-5A45-83A4-16B31E7A28A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1086-A8E7-9A43-84CD-BF7166C9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A54-1900-5A45-83A4-16B31E7A28A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1086-A8E7-9A43-84CD-BF7166C9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6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A54-1900-5A45-83A4-16B31E7A28A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1086-A8E7-9A43-84CD-BF7166C9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6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A54-1900-5A45-83A4-16B31E7A28A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1086-A8E7-9A43-84CD-BF7166C9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8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A54-1900-5A45-83A4-16B31E7A28A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61086-A8E7-9A43-84CD-BF7166C9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7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C6A54-1900-5A45-83A4-16B31E7A28A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1086-A8E7-9A43-84CD-BF7166C95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2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slide" Target="slide19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slide" Target="slide7.xml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01_03_labele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5F1E6"/>
              </a:clrFrom>
              <a:clrTo>
                <a:srgbClr val="F5F1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31" y="0"/>
            <a:ext cx="4707965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5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7174" y="2689274"/>
            <a:ext cx="1661623" cy="803457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22850" y="4123185"/>
            <a:ext cx="1768291" cy="1444272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55980" y="4361394"/>
            <a:ext cx="2135220" cy="70590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algn="ctr"/>
            <a:endParaRPr lang="en-US" sz="135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74956" y="4361394"/>
            <a:ext cx="1854594" cy="70590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1663" y="1089838"/>
            <a:ext cx="1486892" cy="278813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30690" y="1368650"/>
            <a:ext cx="18457" cy="3162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53514" y="3352210"/>
            <a:ext cx="1163660" cy="6493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97252" y="3314537"/>
            <a:ext cx="1055948" cy="9355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02461" y="3497171"/>
            <a:ext cx="18243" cy="7529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655981" y="1757598"/>
            <a:ext cx="1822816" cy="54810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84005" y="2305707"/>
            <a:ext cx="18457" cy="3162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2133600" y="4123185"/>
            <a:ext cx="800100" cy="1444272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4000500" y="4350274"/>
            <a:ext cx="1400175" cy="717026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1396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65564" y="2442698"/>
            <a:ext cx="2215497" cy="107127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Chondrocytes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Matrix of  cartilage types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39798" y="4354580"/>
            <a:ext cx="2357721" cy="192569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Hyaline Cartilage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Harder, Glassy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Larynx, ribs to breastbone, ends of bones, fetal skeleton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50640" y="4672192"/>
            <a:ext cx="2846960" cy="941208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Fibrocartilage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B/w backbone discs</a:t>
            </a:r>
          </a:p>
          <a:p>
            <a:pPr algn="ctr"/>
            <a:endParaRPr lang="en-US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42608" y="4672192"/>
            <a:ext cx="2472792" cy="941208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Elastic Cartilage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Ears, nose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58215" y="310117"/>
            <a:ext cx="1982523" cy="37175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Cartilage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16918" y="681867"/>
            <a:ext cx="24609" cy="421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014017" y="3326613"/>
            <a:ext cx="1551547" cy="865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805670" y="3276382"/>
            <a:ext cx="1407930" cy="12473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12614" y="3519894"/>
            <a:ext cx="24324" cy="1003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350640" y="1200464"/>
            <a:ext cx="2430421" cy="730812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Avascular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/>
                <a:cs typeface="Arial Black"/>
              </a:rPr>
              <a:t>no blood vessels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88005" y="1931276"/>
            <a:ext cx="24609" cy="4216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ction Button: Custom 8">
            <a:hlinkClick r:id="rId2" action="ppaction://hlinksldjump" highlightClick="1"/>
          </p:cNvPr>
          <p:cNvSpPr/>
          <p:nvPr/>
        </p:nvSpPr>
        <p:spPr>
          <a:xfrm>
            <a:off x="1320800" y="4354580"/>
            <a:ext cx="1066800" cy="1925696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rId2" action="ppaction://hlinksldjump" highlightClick="1"/>
          </p:cNvPr>
          <p:cNvSpPr/>
          <p:nvPr/>
        </p:nvSpPr>
        <p:spPr>
          <a:xfrm>
            <a:off x="3810000" y="4657366"/>
            <a:ext cx="1866900" cy="956034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84636" y="1362558"/>
            <a:ext cx="1854166" cy="34910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895727" y="1707048"/>
            <a:ext cx="504826" cy="589349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reolar tissue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"/>
          <a:stretch/>
        </p:blipFill>
        <p:spPr>
          <a:xfrm>
            <a:off x="1143001" y="2835546"/>
            <a:ext cx="1658333" cy="17836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 descr="adipose tissue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/>
          <a:stretch/>
        </p:blipFill>
        <p:spPr>
          <a:xfrm>
            <a:off x="2942372" y="3882641"/>
            <a:ext cx="1684528" cy="161952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 descr="reticular tissu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82" y="2927840"/>
            <a:ext cx="1526540" cy="15503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ounded Rectangle 7"/>
          <p:cNvSpPr/>
          <p:nvPr/>
        </p:nvSpPr>
        <p:spPr>
          <a:xfrm>
            <a:off x="5209790" y="2835547"/>
            <a:ext cx="755616" cy="34910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9706" y="1591158"/>
            <a:ext cx="984216" cy="34910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36977" y="2358435"/>
            <a:ext cx="895316" cy="34910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60536" y="1591158"/>
            <a:ext cx="901666" cy="34910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2706" y="1983734"/>
            <a:ext cx="2186258" cy="30008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1350" b="1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2270" y="2812519"/>
            <a:ext cx="184731" cy="30008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endParaRPr lang="en-US" sz="1350" b="1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8839" y="1983734"/>
            <a:ext cx="1885950" cy="30008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1350" b="1" dirty="0"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>
            <a:stCxn id="2" idx="1"/>
          </p:cNvCxnSpPr>
          <p:nvPr/>
        </p:nvCxnSpPr>
        <p:spPr>
          <a:xfrm flipH="1">
            <a:off x="2425703" y="1537113"/>
            <a:ext cx="1358933" cy="174554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156681" y="1707049"/>
            <a:ext cx="368174" cy="1000495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38803" y="1533600"/>
            <a:ext cx="880130" cy="23211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34860" y="3205762"/>
            <a:ext cx="1356606" cy="30008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1350" b="1" dirty="0">
              <a:latin typeface="Times New Roman"/>
              <a:cs typeface="Times New Roman"/>
            </a:endParaRPr>
          </a:p>
        </p:txBody>
      </p:sp>
      <p:sp>
        <p:nvSpPr>
          <p:cNvPr id="46" name="Action Button: Custom 45">
            <a:hlinkClick r:id="" action="ppaction://noaction" highlightClick="1"/>
          </p:cNvPr>
          <p:cNvSpPr/>
          <p:nvPr/>
        </p:nvSpPr>
        <p:spPr>
          <a:xfrm>
            <a:off x="5294263" y="2865604"/>
            <a:ext cx="552450" cy="318410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0" name="Picture 29" descr="bloo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864" y="3883163"/>
            <a:ext cx="1595068" cy="159506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4121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22180" y="673742"/>
            <a:ext cx="2472221" cy="46547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Loose Connective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670301" y="1133064"/>
            <a:ext cx="673101" cy="785798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reolar tissue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"/>
          <a:stretch/>
        </p:blipFill>
        <p:spPr>
          <a:xfrm>
            <a:off x="1" y="2637728"/>
            <a:ext cx="2211110" cy="23782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 descr="adipose tissue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/>
          <a:stretch/>
        </p:blipFill>
        <p:spPr>
          <a:xfrm>
            <a:off x="2399161" y="4033853"/>
            <a:ext cx="2246037" cy="215936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 descr="reticular tissu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08" y="2760787"/>
            <a:ext cx="2035387" cy="20671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ounded Rectangle 7"/>
          <p:cNvSpPr/>
          <p:nvPr/>
        </p:nvSpPr>
        <p:spPr>
          <a:xfrm>
            <a:off x="5422386" y="2637728"/>
            <a:ext cx="1007488" cy="46547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Blood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48941" y="978542"/>
            <a:ext cx="1312288" cy="46547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Reticular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25303" y="2001578"/>
            <a:ext cx="1193754" cy="46547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Adipose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3380" y="978542"/>
            <a:ext cx="1202221" cy="46547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Areolar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27782" y="1437399"/>
            <a:ext cx="2915010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“Small empty spaces”</a:t>
            </a:r>
          </a:p>
          <a:p>
            <a:pPr algn="ctr"/>
            <a:r>
              <a:rPr lang="en-US" b="1" dirty="0">
                <a:latin typeface="Times New Roman"/>
                <a:cs typeface="Times New Roman"/>
              </a:rPr>
              <a:t>Cushions and protects organs</a:t>
            </a:r>
          </a:p>
          <a:p>
            <a:pPr algn="ctr"/>
            <a:r>
              <a:rPr lang="en-US" b="1" dirty="0">
                <a:latin typeface="Times New Roman"/>
                <a:cs typeface="Times New Roman"/>
              </a:rPr>
              <a:t>Soaks up excess fluids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1095" y="2467057"/>
            <a:ext cx="2482170" cy="147732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Fat cells</a:t>
            </a:r>
          </a:p>
          <a:p>
            <a:pPr algn="ctr"/>
            <a:r>
              <a:rPr lang="en-US" b="1" dirty="0">
                <a:latin typeface="Times New Roman"/>
                <a:cs typeface="Times New Roman"/>
              </a:rPr>
              <a:t>Underneath skin, </a:t>
            </a:r>
          </a:p>
          <a:p>
            <a:pPr algn="ctr"/>
            <a:r>
              <a:rPr lang="en-US" b="1" dirty="0">
                <a:latin typeface="Times New Roman"/>
                <a:cs typeface="Times New Roman"/>
              </a:rPr>
              <a:t>around kidneys, hips, </a:t>
            </a:r>
          </a:p>
          <a:p>
            <a:pPr algn="ctr"/>
            <a:r>
              <a:rPr lang="en-US" b="1" dirty="0">
                <a:latin typeface="Times New Roman"/>
                <a:cs typeface="Times New Roman"/>
              </a:rPr>
              <a:t>belly, breasts</a:t>
            </a:r>
          </a:p>
          <a:p>
            <a:pPr algn="ctr"/>
            <a:r>
              <a:rPr lang="en-US" b="1" dirty="0">
                <a:latin typeface="Times New Roman"/>
                <a:cs typeface="Times New Roman"/>
              </a:rPr>
              <a:t>Insulates, stores energy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1" y="1448175"/>
            <a:ext cx="2514600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Interwoven fibers</a:t>
            </a:r>
          </a:p>
          <a:p>
            <a:pPr algn="ctr"/>
            <a:r>
              <a:rPr lang="en-US" b="1" dirty="0">
                <a:latin typeface="Times New Roman"/>
                <a:cs typeface="Times New Roman"/>
              </a:rPr>
              <a:t>Form framework of spleen, lymph nodes, and bone marrow</a:t>
            </a:r>
          </a:p>
        </p:txBody>
      </p:sp>
      <p:cxnSp>
        <p:nvCxnSpPr>
          <p:cNvPr id="19" name="Straight Arrow Connector 18"/>
          <p:cNvCxnSpPr>
            <a:stCxn id="2" idx="1"/>
          </p:cNvCxnSpPr>
          <p:nvPr/>
        </p:nvCxnSpPr>
        <p:spPr>
          <a:xfrm flipH="1">
            <a:off x="1710269" y="906482"/>
            <a:ext cx="1811911" cy="232739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51573" y="1133064"/>
            <a:ext cx="490899" cy="1333993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994402" y="901800"/>
            <a:ext cx="1173507" cy="30948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41152" y="3103207"/>
            <a:ext cx="1808808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Plasma matrix</a:t>
            </a:r>
          </a:p>
          <a:p>
            <a:pPr algn="ctr"/>
            <a:r>
              <a:rPr lang="en-US" b="1" dirty="0">
                <a:latin typeface="Times New Roman"/>
                <a:cs typeface="Times New Roman"/>
              </a:rPr>
              <a:t>Protein clotting fibers</a:t>
            </a:r>
          </a:p>
        </p:txBody>
      </p:sp>
      <p:sp>
        <p:nvSpPr>
          <p:cNvPr id="46" name="Action Button: Custom 45">
            <a:hlinkClick r:id="rId5" action="ppaction://hlinksldjump" highlightClick="1"/>
          </p:cNvPr>
          <p:cNvSpPr/>
          <p:nvPr/>
        </p:nvSpPr>
        <p:spPr>
          <a:xfrm>
            <a:off x="5574316" y="2637728"/>
            <a:ext cx="736600" cy="424546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bloo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151" y="4034549"/>
            <a:ext cx="2126757" cy="212675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4202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ple squamo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62" y="1966556"/>
            <a:ext cx="3093938" cy="797163"/>
          </a:xfrm>
          <a:prstGeom prst="rect">
            <a:avLst/>
          </a:prstGeom>
        </p:spPr>
      </p:pic>
      <p:pic>
        <p:nvPicPr>
          <p:cNvPr id="3" name="Picture 2" descr="stratified squamo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62" y="4052405"/>
            <a:ext cx="3093938" cy="1194020"/>
          </a:xfrm>
          <a:prstGeom prst="rect">
            <a:avLst/>
          </a:prstGeom>
        </p:spPr>
      </p:pic>
      <p:pic>
        <p:nvPicPr>
          <p:cNvPr id="9" name="Picture 8" descr="column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66" y="4389717"/>
            <a:ext cx="2316480" cy="1408176"/>
          </a:xfrm>
          <a:prstGeom prst="rect">
            <a:avLst/>
          </a:prstGeom>
        </p:spPr>
      </p:pic>
      <p:pic>
        <p:nvPicPr>
          <p:cNvPr id="11" name="Picture 10" descr="cuboid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46" y="2582253"/>
            <a:ext cx="2328672" cy="816864"/>
          </a:xfrm>
          <a:prstGeom prst="rect">
            <a:avLst/>
          </a:prstGeom>
        </p:spPr>
      </p:pic>
      <p:pic>
        <p:nvPicPr>
          <p:cNvPr id="5" name="Picture 4" descr="squamous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46" y="1025918"/>
            <a:ext cx="2438400" cy="597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4412" y="1781890"/>
            <a:ext cx="116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Squamous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0958" y="3554056"/>
            <a:ext cx="100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Cuboidal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5258" y="5842686"/>
            <a:ext cx="110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Columnar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8412" y="2932075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Squamous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2144" y="5428561"/>
            <a:ext cx="207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Stratified Squamous </a:t>
            </a:r>
          </a:p>
        </p:txBody>
      </p:sp>
      <p:sp>
        <p:nvSpPr>
          <p:cNvPr id="7" name="Action Button: Back or Previous 6">
            <a:hlinkClick r:id="rId7" action="ppaction://hlinksldjump" highlightClick="1"/>
          </p:cNvPr>
          <p:cNvSpPr/>
          <p:nvPr/>
        </p:nvSpPr>
        <p:spPr>
          <a:xfrm>
            <a:off x="0" y="0"/>
            <a:ext cx="292100" cy="340626"/>
          </a:xfrm>
          <a:prstGeom prst="actionButtonBackPrevious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umnar mic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15" y="4364153"/>
            <a:ext cx="2362407" cy="2371493"/>
          </a:xfrm>
          <a:prstGeom prst="rect">
            <a:avLst/>
          </a:prstGeom>
        </p:spPr>
      </p:pic>
      <p:pic>
        <p:nvPicPr>
          <p:cNvPr id="3" name="Picture 2" descr="column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16" y="4364153"/>
            <a:ext cx="1837300" cy="2371493"/>
          </a:xfrm>
          <a:prstGeom prst="rect">
            <a:avLst/>
          </a:prstGeom>
        </p:spPr>
      </p:pic>
      <p:pic>
        <p:nvPicPr>
          <p:cNvPr id="6" name="Picture 5" descr="simple squamous micr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36" y="170601"/>
            <a:ext cx="2166741" cy="2146300"/>
          </a:xfrm>
          <a:prstGeom prst="rect">
            <a:avLst/>
          </a:prstGeom>
        </p:spPr>
      </p:pic>
      <p:pic>
        <p:nvPicPr>
          <p:cNvPr id="7" name="Picture 6" descr="simple squamous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" y="170601"/>
            <a:ext cx="2229062" cy="2146300"/>
          </a:xfrm>
          <a:prstGeom prst="rect">
            <a:avLst/>
          </a:prstGeom>
        </p:spPr>
      </p:pic>
      <p:pic>
        <p:nvPicPr>
          <p:cNvPr id="8" name="Picture 7" descr="squamous 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187873"/>
            <a:ext cx="1839919" cy="2247901"/>
          </a:xfrm>
          <a:prstGeom prst="rect">
            <a:avLst/>
          </a:prstGeom>
        </p:spPr>
      </p:pic>
      <p:pic>
        <p:nvPicPr>
          <p:cNvPr id="9" name="Picture 8" descr="squamousmicr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9" y="4222128"/>
            <a:ext cx="2100580" cy="2117055"/>
          </a:xfrm>
          <a:prstGeom prst="rect">
            <a:avLst/>
          </a:prstGeom>
        </p:spPr>
      </p:pic>
      <p:pic>
        <p:nvPicPr>
          <p:cNvPr id="10" name="Picture 9" descr="stratified squam micr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820" y="695721"/>
            <a:ext cx="2096102" cy="2113354"/>
          </a:xfrm>
          <a:prstGeom prst="rect">
            <a:avLst/>
          </a:prstGeom>
        </p:spPr>
      </p:pic>
      <p:pic>
        <p:nvPicPr>
          <p:cNvPr id="11" name="Picture 10" descr="stratified squa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27" y="695721"/>
            <a:ext cx="2040093" cy="21291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03824" y="2455569"/>
            <a:ext cx="100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Cudoidal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74707" y="6472842"/>
            <a:ext cx="188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squamous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0096" y="84076"/>
            <a:ext cx="211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Stratified squamous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9566" y="3994821"/>
            <a:ext cx="110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Columnar</a:t>
            </a:r>
          </a:p>
        </p:txBody>
      </p:sp>
      <p:sp>
        <p:nvSpPr>
          <p:cNvPr id="17" name="Action Button: Custom 16">
            <a:hlinkClick r:id="rId10" action="ppaction://hlinksldjump" highlightClick="1"/>
          </p:cNvPr>
          <p:cNvSpPr/>
          <p:nvPr/>
        </p:nvSpPr>
        <p:spPr>
          <a:xfrm>
            <a:off x="4279900" y="2946400"/>
            <a:ext cx="749300" cy="673100"/>
          </a:xfrm>
          <a:prstGeom prst="actionButtonBlank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9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eudo column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08" y="3909391"/>
            <a:ext cx="2450592" cy="2450592"/>
          </a:xfrm>
          <a:prstGeom prst="rect">
            <a:avLst/>
          </a:prstGeom>
        </p:spPr>
      </p:pic>
      <p:pic>
        <p:nvPicPr>
          <p:cNvPr id="4" name="Picture 3" descr="pseudo columna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00" y="3541091"/>
            <a:ext cx="2871216" cy="3060192"/>
          </a:xfrm>
          <a:prstGeom prst="rect">
            <a:avLst/>
          </a:prstGeom>
        </p:spPr>
      </p:pic>
      <p:pic>
        <p:nvPicPr>
          <p:cNvPr id="5" name="Picture 4" descr="transition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0" y="0"/>
            <a:ext cx="2815853" cy="3192165"/>
          </a:xfrm>
          <a:prstGeom prst="rect">
            <a:avLst/>
          </a:prstGeom>
        </p:spPr>
      </p:pic>
      <p:sp>
        <p:nvSpPr>
          <p:cNvPr id="6" name="Action Button: Custom 5">
            <a:hlinkClick r:id="rId5" action="ppaction://hlinksldjump" highlightClick="1"/>
          </p:cNvPr>
          <p:cNvSpPr/>
          <p:nvPr/>
        </p:nvSpPr>
        <p:spPr>
          <a:xfrm>
            <a:off x="8623300" y="-25400"/>
            <a:ext cx="520700" cy="457200"/>
          </a:xfrm>
          <a:prstGeom prst="actionButtonBlank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1188134"/>
            <a:ext cx="1287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Transitional</a:t>
            </a:r>
          </a:p>
          <a:p>
            <a:pPr algn="ctr"/>
            <a:r>
              <a:rPr lang="en-US" dirty="0"/>
              <a:t>Epithelium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1581" y="5150534"/>
            <a:ext cx="1807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Pseudostratified</a:t>
            </a:r>
            <a:endParaRPr lang="en-US" dirty="0"/>
          </a:p>
          <a:p>
            <a:pPr algn="ctr"/>
            <a:r>
              <a:rPr lang="en-US" dirty="0"/>
              <a:t>ciliated columnar</a:t>
            </a:r>
          </a:p>
          <a:p>
            <a:pPr algn="ctr"/>
            <a:r>
              <a:rPr lang="en-US" dirty="0"/>
              <a:t>epithelium</a:t>
            </a:r>
          </a:p>
        </p:txBody>
      </p:sp>
    </p:spTree>
    <p:extLst>
      <p:ext uri="{BB962C8B-B14F-4D97-AF65-F5344CB8AC3E}">
        <p14:creationId xmlns:p14="http://schemas.microsoft.com/office/powerpoint/2010/main" val="159459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1733" y="5291666"/>
            <a:ext cx="1943100" cy="64530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Arial"/>
                <a:cs typeface="Arial"/>
              </a:rPr>
              <a:t>Osteocytes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30175" y="969254"/>
            <a:ext cx="1282700" cy="37175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Bones</a:t>
            </a:r>
          </a:p>
        </p:txBody>
      </p:sp>
      <p:pic>
        <p:nvPicPr>
          <p:cNvPr id="5" name="Picture 4" descr="bon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08" y="1429904"/>
            <a:ext cx="3744867" cy="3777488"/>
          </a:xfrm>
          <a:prstGeom prst="rect">
            <a:avLst/>
          </a:prstGeom>
        </p:spPr>
      </p:pic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787400" y="3848100"/>
            <a:ext cx="736600" cy="698500"/>
          </a:xfrm>
          <a:prstGeom prst="actionButtonBlank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brocartil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" b="5506"/>
          <a:stretch/>
        </p:blipFill>
        <p:spPr>
          <a:xfrm>
            <a:off x="4797508" y="2488314"/>
            <a:ext cx="4368750" cy="4369686"/>
          </a:xfrm>
          <a:prstGeom prst="rect">
            <a:avLst/>
          </a:prstGeom>
        </p:spPr>
      </p:pic>
      <p:pic>
        <p:nvPicPr>
          <p:cNvPr id="6" name="Picture 5" descr="hyaline cartil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219864" cy="431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7508" y="5257208"/>
            <a:ext cx="1287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fibro-</a:t>
            </a:r>
          </a:p>
          <a:p>
            <a:pPr algn="ctr"/>
            <a:r>
              <a:rPr lang="en-US" dirty="0"/>
              <a:t>cartilage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6526" y="300693"/>
            <a:ext cx="113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Hyaline </a:t>
            </a:r>
          </a:p>
          <a:p>
            <a:pPr algn="ctr"/>
            <a:r>
              <a:rPr lang="en-US" dirty="0"/>
              <a:t>Cartilage</a:t>
            </a:r>
          </a:p>
        </p:txBody>
      </p:sp>
      <p:sp>
        <p:nvSpPr>
          <p:cNvPr id="3" name="Action Button: Custom 2">
            <a:hlinkClick r:id="rId4" action="ppaction://hlinksldjump" highlightClick="1"/>
          </p:cNvPr>
          <p:cNvSpPr/>
          <p:nvPr/>
        </p:nvSpPr>
        <p:spPr>
          <a:xfrm>
            <a:off x="8026400" y="228600"/>
            <a:ext cx="444500" cy="457200"/>
          </a:xfrm>
          <a:prstGeom prst="actionButtonBlank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rvous tiss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64" y="718665"/>
            <a:ext cx="4913136" cy="5564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1861066"/>
            <a:ext cx="156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Nervous tissue</a:t>
            </a:r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8623300" y="172566"/>
            <a:ext cx="406400" cy="444500"/>
          </a:xfrm>
          <a:prstGeom prst="actionButtonBlank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84601" y="1190017"/>
            <a:ext cx="1486892" cy="63894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9221" y="2351389"/>
            <a:ext cx="1419860" cy="78022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25605" y="2515872"/>
            <a:ext cx="1468316" cy="78022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92031" y="3416117"/>
            <a:ext cx="1061858" cy="78546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44600" y="2351389"/>
            <a:ext cx="1200840" cy="78022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724151" y="1682068"/>
            <a:ext cx="1160450" cy="622982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44950" y="1828962"/>
            <a:ext cx="284151" cy="622982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49516" y="1828963"/>
            <a:ext cx="389260" cy="1467131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71493" y="1682068"/>
            <a:ext cx="1160450" cy="622982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6905625" y="2367685"/>
            <a:ext cx="590550" cy="763926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6187573" y="3153515"/>
            <a:ext cx="191452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350" b="1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2022" y="4321602"/>
            <a:ext cx="245745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35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23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diac muscle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"/>
          <a:stretch/>
        </p:blipFill>
        <p:spPr>
          <a:xfrm>
            <a:off x="2336800" y="3606800"/>
            <a:ext cx="3503071" cy="3251200"/>
          </a:xfrm>
          <a:prstGeom prst="rect">
            <a:avLst/>
          </a:prstGeom>
        </p:spPr>
      </p:pic>
      <p:pic>
        <p:nvPicPr>
          <p:cNvPr id="3" name="Picture 2" descr="smooth muscle2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/>
          <a:stretch/>
        </p:blipFill>
        <p:spPr>
          <a:xfrm>
            <a:off x="5283200" y="749300"/>
            <a:ext cx="3746500" cy="3465556"/>
          </a:xfrm>
          <a:prstGeom prst="rect">
            <a:avLst/>
          </a:prstGeom>
        </p:spPr>
      </p:pic>
      <p:pic>
        <p:nvPicPr>
          <p:cNvPr id="4" name="Picture 3" descr="striated musc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92500" cy="3227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34203"/>
            <a:ext cx="91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Skeletal </a:t>
            </a:r>
          </a:p>
          <a:p>
            <a:pPr algn="ctr"/>
            <a:r>
              <a:rPr lang="en-US" dirty="0"/>
              <a:t>Muscle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5400" y="900668"/>
            <a:ext cx="917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Smooth </a:t>
            </a:r>
          </a:p>
          <a:p>
            <a:pPr algn="ctr"/>
            <a:r>
              <a:rPr lang="en-US" dirty="0"/>
              <a:t>Muscle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4500" y="3791803"/>
            <a:ext cx="881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Cardiac</a:t>
            </a:r>
          </a:p>
          <a:p>
            <a:pPr algn="ctr"/>
            <a:r>
              <a:rPr lang="en-US" dirty="0"/>
              <a:t>Muscle</a:t>
            </a:r>
          </a:p>
        </p:txBody>
      </p:sp>
      <p:sp>
        <p:nvSpPr>
          <p:cNvPr id="8" name="Action Button: Custom 7">
            <a:hlinkClick r:id="rId5" action="ppaction://hlinksldjump" highlightClick="1"/>
          </p:cNvPr>
          <p:cNvSpPr/>
          <p:nvPr/>
        </p:nvSpPr>
        <p:spPr>
          <a:xfrm>
            <a:off x="8623300" y="6286500"/>
            <a:ext cx="406400" cy="444500"/>
          </a:xfrm>
          <a:prstGeom prst="actionButtonBlank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ocriine g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295400"/>
            <a:ext cx="3136900" cy="4643600"/>
          </a:xfrm>
          <a:prstGeom prst="rect">
            <a:avLst/>
          </a:prstGeom>
        </p:spPr>
      </p:pic>
      <p:pic>
        <p:nvPicPr>
          <p:cNvPr id="5" name="Picture 4" descr="endocrine gla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1612900"/>
            <a:ext cx="3821328" cy="3505200"/>
          </a:xfrm>
          <a:prstGeom prst="rect">
            <a:avLst/>
          </a:prstGeom>
        </p:spPr>
      </p:pic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4584700" y="5499100"/>
            <a:ext cx="1003300" cy="736600"/>
          </a:xfrm>
          <a:prstGeom prst="actionButtonBlank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3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55466" y="443690"/>
            <a:ext cx="1982523" cy="851926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Types of Tissues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14961" y="1992184"/>
            <a:ext cx="1893146" cy="1040297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Epithelium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76805" y="2211494"/>
            <a:ext cx="1957755" cy="1040297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Connective 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Tissue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32042" y="3411823"/>
            <a:ext cx="1415810" cy="104728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Muscle 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tissue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02133" y="1992184"/>
            <a:ext cx="1601120" cy="1040297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Nervous 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tissue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08200" y="1099758"/>
            <a:ext cx="1547267" cy="830642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69267" y="1295616"/>
            <a:ext cx="378868" cy="830642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08687" y="1295616"/>
            <a:ext cx="519013" cy="1956175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37989" y="1099758"/>
            <a:ext cx="1547267" cy="830642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Action Button: Custom 20">
            <a:hlinkClick r:id="rId2" action="ppaction://hlinksldjump" highlightClick="1"/>
          </p:cNvPr>
          <p:cNvSpPr/>
          <p:nvPr/>
        </p:nvSpPr>
        <p:spPr>
          <a:xfrm>
            <a:off x="3005667" y="2211494"/>
            <a:ext cx="1549400" cy="1040297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rId3" action="ppaction://hlinksldjump" highlightClick="1"/>
          </p:cNvPr>
          <p:cNvSpPr/>
          <p:nvPr/>
        </p:nvSpPr>
        <p:spPr>
          <a:xfrm>
            <a:off x="7683500" y="2013913"/>
            <a:ext cx="787400" cy="1018568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rId4" action="ppaction://hlinksldjump" highlightClick="1"/>
          </p:cNvPr>
          <p:cNvSpPr/>
          <p:nvPr/>
        </p:nvSpPr>
        <p:spPr>
          <a:xfrm>
            <a:off x="5510910" y="3411822"/>
            <a:ext cx="736600" cy="1040297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26097" y="3061687"/>
            <a:ext cx="25527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Neurons – nerve cells</a:t>
            </a:r>
          </a:p>
          <a:p>
            <a:pPr algn="ctr"/>
            <a:r>
              <a:rPr lang="en-US" b="1" dirty="0">
                <a:latin typeface="Times New Roman"/>
                <a:cs typeface="Times New Roman"/>
              </a:rPr>
              <a:t>Neuroglia – insulating 						cells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55487" y="4467172"/>
            <a:ext cx="3276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/>
                <a:cs typeface="Times New Roman"/>
              </a:rPr>
              <a:t>Skeletal  - voluntary</a:t>
            </a:r>
          </a:p>
          <a:p>
            <a:pPr algn="ctr"/>
            <a:r>
              <a:rPr lang="en-US" b="1" dirty="0">
                <a:latin typeface="Times New Roman"/>
                <a:cs typeface="Times New Roman"/>
              </a:rPr>
              <a:t>Smooth – involuntary,  in organs </a:t>
            </a:r>
          </a:p>
          <a:p>
            <a:pPr algn="ctr"/>
            <a:r>
              <a:rPr lang="en-US" b="1" dirty="0">
                <a:latin typeface="Times New Roman"/>
                <a:cs typeface="Times New Roman"/>
              </a:rPr>
              <a:t>Cardiac – involuntary, heart</a:t>
            </a:r>
          </a:p>
        </p:txBody>
      </p:sp>
    </p:spTree>
    <p:extLst>
      <p:ext uri="{BB962C8B-B14F-4D97-AF65-F5344CB8AC3E}">
        <p14:creationId xmlns:p14="http://schemas.microsoft.com/office/powerpoint/2010/main" val="21573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785631" y="903089"/>
            <a:ext cx="1326127" cy="577482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34280" y="3495029"/>
            <a:ext cx="1086998" cy="464536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47575" y="3262672"/>
            <a:ext cx="1035027" cy="30008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classified by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510665" y="1480572"/>
            <a:ext cx="0" cy="265043"/>
          </a:xfrm>
          <a:prstGeom prst="line">
            <a:avLst/>
          </a:prstGeom>
          <a:ln w="28575" cmpd="sng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352375" y="3495028"/>
            <a:ext cx="731299" cy="368135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121278" y="3982604"/>
            <a:ext cx="704022" cy="25676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720391" y="4239364"/>
            <a:ext cx="485909" cy="342782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756845" y="4239364"/>
            <a:ext cx="494087" cy="342782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119853" y="4644171"/>
            <a:ext cx="1131079" cy="492398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647549" y="4644171"/>
            <a:ext cx="1074195" cy="492398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13016" y="3863162"/>
            <a:ext cx="839359" cy="250134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66733" y="4462705"/>
            <a:ext cx="1135438" cy="492398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87270" y="4462705"/>
            <a:ext cx="1225747" cy="492398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09800" y="5218187"/>
            <a:ext cx="1429535" cy="706514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064901" y="4119923"/>
            <a:ext cx="0" cy="1016646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329470" y="4086558"/>
            <a:ext cx="289881" cy="300301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352374" y="4086558"/>
            <a:ext cx="286961" cy="300301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885950" y="1817489"/>
            <a:ext cx="5353050" cy="1161317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540928" y="2997631"/>
            <a:ext cx="0" cy="265043"/>
          </a:xfrm>
          <a:prstGeom prst="line">
            <a:avLst/>
          </a:prstGeom>
          <a:ln w="28575" cmpd="sng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ction Button: Custom 11">
            <a:hlinkClick r:id="" action="ppaction://noaction" highlightClick="1"/>
          </p:cNvPr>
          <p:cNvSpPr/>
          <p:nvPr/>
        </p:nvSpPr>
        <p:spPr>
          <a:xfrm>
            <a:off x="2619351" y="5218187"/>
            <a:ext cx="733023" cy="706514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1628775" y="4462705"/>
            <a:ext cx="581025" cy="492398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3785631" y="4462705"/>
            <a:ext cx="433945" cy="492398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5505450" y="4644171"/>
            <a:ext cx="400050" cy="492398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6953250" y="4644171"/>
            <a:ext cx="485775" cy="492398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804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23507" y="61118"/>
            <a:ext cx="1768169" cy="76997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Epithelial Tissue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88374" y="3517037"/>
            <a:ext cx="1449330" cy="619381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72765" y="3207230"/>
            <a:ext cx="131560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classified by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490220" y="831094"/>
            <a:ext cx="0" cy="353391"/>
          </a:xfrm>
          <a:prstGeom prst="line">
            <a:avLst/>
          </a:prstGeom>
          <a:ln w="28575" cmpd="sng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45832" y="3517037"/>
            <a:ext cx="975065" cy="490846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637704" y="4167137"/>
            <a:ext cx="938696" cy="342347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Layers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36522" y="4509484"/>
            <a:ext cx="647878" cy="457043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151791" y="4509484"/>
            <a:ext cx="658783" cy="457043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302469" y="5049228"/>
            <a:ext cx="1508105" cy="65653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Simple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Single layer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339399" y="5049228"/>
            <a:ext cx="1432260" cy="65653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Stratified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&gt; one layer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826687" y="4007883"/>
            <a:ext cx="1119145" cy="333512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Shapes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98309" y="4807273"/>
            <a:ext cx="1513917" cy="65653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Columnar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Tall and thin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92358" y="4807273"/>
            <a:ext cx="1634329" cy="65653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Cuboidal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Cube-shaped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422400" y="5814583"/>
            <a:ext cx="1906046" cy="942018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Squamous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“Scales”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Flattened cells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62535" y="4350230"/>
            <a:ext cx="0" cy="1355528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581960" y="4305743"/>
            <a:ext cx="386508" cy="400401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945832" y="4305743"/>
            <a:ext cx="382614" cy="400401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990600" y="1280317"/>
            <a:ext cx="7137400" cy="1548423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Forms outer layers and linings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Functions are protection, absorption, filtration, and secretion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Attaches to a basement membrane and connective tissue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Regenerates easily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Avascular – no blood vessels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530570" y="2853839"/>
            <a:ext cx="0" cy="353391"/>
          </a:xfrm>
          <a:prstGeom prst="line">
            <a:avLst/>
          </a:prstGeom>
          <a:ln w="28575" cmpd="sng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ction Button: Custom 11">
            <a:hlinkClick r:id="rId2" action="ppaction://hlinksldjump" highlightClick="1"/>
          </p:cNvPr>
          <p:cNvSpPr/>
          <p:nvPr/>
        </p:nvSpPr>
        <p:spPr>
          <a:xfrm>
            <a:off x="1968468" y="5814583"/>
            <a:ext cx="977364" cy="942018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rId2" action="ppaction://hlinksldjump" highlightClick="1"/>
          </p:cNvPr>
          <p:cNvSpPr/>
          <p:nvPr/>
        </p:nvSpPr>
        <p:spPr>
          <a:xfrm>
            <a:off x="647700" y="4807273"/>
            <a:ext cx="774700" cy="656530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Action Button: Custom 13">
            <a:hlinkClick r:id="rId2" action="ppaction://hlinksldjump" highlightClick="1"/>
          </p:cNvPr>
          <p:cNvSpPr/>
          <p:nvPr/>
        </p:nvSpPr>
        <p:spPr>
          <a:xfrm>
            <a:off x="3523507" y="4807273"/>
            <a:ext cx="578593" cy="656530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rId2" action="ppaction://hlinksldjump" highlightClick="1"/>
          </p:cNvPr>
          <p:cNvSpPr/>
          <p:nvPr/>
        </p:nvSpPr>
        <p:spPr>
          <a:xfrm>
            <a:off x="5816600" y="5049228"/>
            <a:ext cx="533400" cy="656530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rId2" action="ppaction://hlinksldjump" highlightClick="1"/>
          </p:cNvPr>
          <p:cNvSpPr/>
          <p:nvPr/>
        </p:nvSpPr>
        <p:spPr>
          <a:xfrm>
            <a:off x="7747000" y="5049228"/>
            <a:ext cx="647700" cy="656530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ction Button: Custom 44">
            <a:hlinkClick r:id="" action="ppaction://noaction" highlightClick="1"/>
          </p:cNvPr>
          <p:cNvSpPr/>
          <p:nvPr/>
        </p:nvSpPr>
        <p:spPr>
          <a:xfrm>
            <a:off x="5874854" y="4588866"/>
            <a:ext cx="1701903" cy="128587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ounded Rectangle 1"/>
          <p:cNvSpPr/>
          <p:nvPr/>
        </p:nvSpPr>
        <p:spPr>
          <a:xfrm>
            <a:off x="2943226" y="932526"/>
            <a:ext cx="3448049" cy="41049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429250" y="2609856"/>
            <a:ext cx="2533650" cy="166687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29275" y="1476375"/>
            <a:ext cx="2333625" cy="85725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7763" y="2609855"/>
            <a:ext cx="2738438" cy="112395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21302" y="1485900"/>
            <a:ext cx="2219325" cy="847725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29276" y="4620247"/>
            <a:ext cx="2007176" cy="1285875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63140" y="3988791"/>
            <a:ext cx="2175510" cy="600075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86597" y="4833407"/>
            <a:ext cx="2256927" cy="1072715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59508" y="4852517"/>
            <a:ext cx="1507517" cy="1053605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solidFill>
                <a:schemeClr val="tx1"/>
              </a:solidFill>
              <a:latin typeface="Abadi MT Condensed Extra Bold"/>
              <a:cs typeface="Abadi MT Condensed Extra Bold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402529" y="1343026"/>
            <a:ext cx="159265" cy="157025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90926" y="1343025"/>
            <a:ext cx="421203" cy="1177868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12129" y="1358934"/>
            <a:ext cx="257912" cy="2555841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29250" y="1343026"/>
            <a:ext cx="200025" cy="157025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139878" y="1358934"/>
            <a:ext cx="489398" cy="1161959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38650" y="1343026"/>
            <a:ext cx="1123950" cy="3425587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69495" y="4588867"/>
            <a:ext cx="97530" cy="179746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61029" y="4588867"/>
            <a:ext cx="140199" cy="179746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ction Button: Custom 40">
            <a:hlinkClick r:id="" action="ppaction://noaction" highlightClick="1"/>
          </p:cNvPr>
          <p:cNvSpPr/>
          <p:nvPr/>
        </p:nvSpPr>
        <p:spPr>
          <a:xfrm>
            <a:off x="1579081" y="1485900"/>
            <a:ext cx="1507517" cy="84772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Action Button: Custom 41">
            <a:hlinkClick r:id="" action="ppaction://noaction" highlightClick="1"/>
          </p:cNvPr>
          <p:cNvSpPr/>
          <p:nvPr/>
        </p:nvSpPr>
        <p:spPr>
          <a:xfrm>
            <a:off x="1579081" y="2619380"/>
            <a:ext cx="1823447" cy="111442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Action Button: Custom 42">
            <a:hlinkClick r:id="" action="ppaction://noaction" highlightClick="1"/>
          </p:cNvPr>
          <p:cNvSpPr/>
          <p:nvPr/>
        </p:nvSpPr>
        <p:spPr>
          <a:xfrm>
            <a:off x="5884381" y="1485906"/>
            <a:ext cx="1823447" cy="847720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Action Button: Custom 43">
            <a:hlinkClick r:id="" action="ppaction://noaction" highlightClick="1"/>
          </p:cNvPr>
          <p:cNvSpPr/>
          <p:nvPr/>
        </p:nvSpPr>
        <p:spPr>
          <a:xfrm>
            <a:off x="5779606" y="2619381"/>
            <a:ext cx="1823447" cy="165734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1617181" y="4883898"/>
            <a:ext cx="945045" cy="1022229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Action Button: Custom 25">
            <a:hlinkClick r:id="" action="ppaction://noaction" highlightClick="1"/>
          </p:cNvPr>
          <p:cNvSpPr/>
          <p:nvPr/>
        </p:nvSpPr>
        <p:spPr>
          <a:xfrm>
            <a:off x="3562352" y="4835986"/>
            <a:ext cx="1274248" cy="1114425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4096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0300" y="100368"/>
            <a:ext cx="4597399" cy="547332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Functions of Epithelial Tissues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715000" y="2336807"/>
            <a:ext cx="3378200" cy="2222493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Columnar </a:t>
            </a:r>
            <a:r>
              <a:rPr lang="en-US" sz="2200" dirty="0" err="1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Epi</a:t>
            </a:r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.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Forms mucosa membranes that line surfaces exposed to the air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Contains goblet cells that produce mucus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81700" y="825500"/>
            <a:ext cx="3111500" cy="114300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Stratified squamous </a:t>
            </a:r>
            <a:r>
              <a:rPr lang="en-US" sz="2200" dirty="0" err="1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Epi</a:t>
            </a:r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.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High wear areas – skin, mouth, esophagus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51" y="2336807"/>
            <a:ext cx="3651250" cy="149860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Simple Squamous </a:t>
            </a:r>
            <a:r>
              <a:rPr lang="en-US" sz="2200" dirty="0" err="1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Epi</a:t>
            </a:r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.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Forms serous membranes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Which line the inside of body cavities and outside of organs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4403" y="838200"/>
            <a:ext cx="2959100" cy="113030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Cuboidal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Fairly rare -found lining the ducts of glands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81700" y="5017329"/>
            <a:ext cx="2676235" cy="171450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Transitional </a:t>
            </a:r>
            <a:r>
              <a:rPr lang="en-US" sz="2200" dirty="0" err="1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Epi</a:t>
            </a:r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.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Stretchy tissue that changes shape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Mostly found in urinary system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93520" y="4175388"/>
            <a:ext cx="2900680" cy="80010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Glandular </a:t>
            </a:r>
            <a:r>
              <a:rPr lang="en-US" sz="2200" dirty="0" err="1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Epi</a:t>
            </a:r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.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Secretes substances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91463" y="5301543"/>
            <a:ext cx="3009236" cy="143028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Exocrine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Ducts carry stuff out of the tissue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Sweat, oil, pancreas, liver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8678" y="5327023"/>
            <a:ext cx="2010022" cy="140480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Endocrine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“ductless”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Abadi MT Condensed Extra Bold"/>
                <a:cs typeface="Abadi MT Condensed Extra Bold"/>
              </a:rPr>
              <a:t>Hormones used in the body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012704" y="647700"/>
            <a:ext cx="212353" cy="209367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63901" y="647700"/>
            <a:ext cx="561604" cy="1570490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825505" y="668912"/>
            <a:ext cx="343882" cy="3407788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15000" y="647700"/>
            <a:ext cx="266700" cy="209367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29169" y="668912"/>
            <a:ext cx="652531" cy="1549278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94200" y="647700"/>
            <a:ext cx="1498600" cy="4567449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168660" y="4975488"/>
            <a:ext cx="130040" cy="239661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24039" y="4975488"/>
            <a:ext cx="186932" cy="239661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ction Button: Custom 40">
            <a:hlinkClick r:id="rId2" action="ppaction://hlinksldjump" highlightClick="1"/>
          </p:cNvPr>
          <p:cNvSpPr/>
          <p:nvPr/>
        </p:nvSpPr>
        <p:spPr>
          <a:xfrm>
            <a:off x="581441" y="838200"/>
            <a:ext cx="2010022" cy="1130300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ction Button: Custom 41">
            <a:hlinkClick r:id="rId2" action="ppaction://hlinksldjump" highlightClick="1"/>
          </p:cNvPr>
          <p:cNvSpPr/>
          <p:nvPr/>
        </p:nvSpPr>
        <p:spPr>
          <a:xfrm>
            <a:off x="581440" y="2349507"/>
            <a:ext cx="2431263" cy="1485900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Custom 42">
            <a:hlinkClick r:id="rId2" action="ppaction://hlinksldjump" highlightClick="1"/>
          </p:cNvPr>
          <p:cNvSpPr/>
          <p:nvPr/>
        </p:nvSpPr>
        <p:spPr>
          <a:xfrm>
            <a:off x="6321840" y="838207"/>
            <a:ext cx="2431263" cy="1130293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ction Button: Custom 43">
            <a:hlinkClick r:id="rId2" action="ppaction://hlinksldjump" highlightClick="1"/>
          </p:cNvPr>
          <p:cNvSpPr/>
          <p:nvPr/>
        </p:nvSpPr>
        <p:spPr>
          <a:xfrm>
            <a:off x="6182140" y="2349507"/>
            <a:ext cx="2431263" cy="2209793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ction Button: Custom 44">
            <a:hlinkClick r:id="rId3" action="ppaction://hlinksldjump" highlightClick="1"/>
          </p:cNvPr>
          <p:cNvSpPr/>
          <p:nvPr/>
        </p:nvSpPr>
        <p:spPr>
          <a:xfrm>
            <a:off x="6309139" y="4975488"/>
            <a:ext cx="2269204" cy="1714500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Custom 24">
            <a:hlinkClick r:id="rId4" action="ppaction://hlinksldjump" highlightClick="1"/>
          </p:cNvPr>
          <p:cNvSpPr/>
          <p:nvPr/>
        </p:nvSpPr>
        <p:spPr>
          <a:xfrm>
            <a:off x="632241" y="5368864"/>
            <a:ext cx="1260060" cy="1362972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Custom 25">
            <a:hlinkClick r:id="rId4" action="ppaction://hlinksldjump" highlightClick="1"/>
          </p:cNvPr>
          <p:cNvSpPr/>
          <p:nvPr/>
        </p:nvSpPr>
        <p:spPr>
          <a:xfrm>
            <a:off x="3225801" y="5304981"/>
            <a:ext cx="1698997" cy="14859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8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73826" y="912526"/>
            <a:ext cx="1895330" cy="278813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90816" y="1696437"/>
            <a:ext cx="2871103" cy="487922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57175" y="2791417"/>
            <a:ext cx="1223963" cy="49953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46885" y="2738586"/>
            <a:ext cx="1217854" cy="569241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42105" y="2894050"/>
            <a:ext cx="957263" cy="278813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5261" y="3917555"/>
            <a:ext cx="1486892" cy="948554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70467" y="2754644"/>
            <a:ext cx="962025" cy="278813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37234" y="3676068"/>
            <a:ext cx="1754042" cy="198824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sz="135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05261" y="5380660"/>
            <a:ext cx="6389822" cy="383367"/>
            <a:chOff x="-107995" y="4259627"/>
            <a:chExt cx="8519763" cy="511156"/>
          </a:xfrm>
          <a:solidFill>
            <a:srgbClr val="FFFFFF"/>
          </a:solidFill>
        </p:grpSpPr>
        <p:cxnSp>
          <p:nvCxnSpPr>
            <p:cNvPr id="13" name="Straight Connector 12"/>
            <p:cNvCxnSpPr/>
            <p:nvPr/>
          </p:nvCxnSpPr>
          <p:spPr>
            <a:xfrm>
              <a:off x="185862" y="4770783"/>
              <a:ext cx="8225906" cy="0"/>
            </a:xfrm>
            <a:prstGeom prst="line">
              <a:avLst/>
            </a:prstGeom>
            <a:grpFill/>
            <a:ln w="28575" cmpd="sng">
              <a:solidFill>
                <a:srgbClr val="000000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-107995" y="4259627"/>
              <a:ext cx="246308" cy="400109"/>
            </a:xfrm>
            <a:prstGeom prst="rect">
              <a:avLst/>
            </a:prstGeom>
            <a:grpFill/>
            <a:ln w="28575" cmpd="sng">
              <a:noFill/>
            </a:ln>
          </p:spPr>
          <p:txBody>
            <a:bodyPr wrap="none" rtlCol="0">
              <a:spAutoFit/>
            </a:bodyPr>
            <a:lstStyle/>
            <a:p>
              <a:endParaRPr lang="en-US" sz="1350" b="1" dirty="0"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82299" y="4259627"/>
              <a:ext cx="246308" cy="400109"/>
            </a:xfrm>
            <a:prstGeom prst="rect">
              <a:avLst/>
            </a:prstGeom>
            <a:grpFill/>
            <a:ln w="28575" cmpd="sng">
              <a:noFill/>
            </a:ln>
          </p:spPr>
          <p:txBody>
            <a:bodyPr wrap="none" rtlCol="0">
              <a:spAutoFit/>
            </a:bodyPr>
            <a:lstStyle/>
            <a:p>
              <a:endParaRPr lang="en-US" sz="1350" b="1" dirty="0">
                <a:latin typeface="Arial"/>
                <a:cs typeface="Arial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034600" y="4062652"/>
            <a:ext cx="1486892" cy="90146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46886" y="3957353"/>
            <a:ext cx="1433066" cy="908756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451529" y="2151020"/>
            <a:ext cx="668795" cy="52710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745062" y="2184358"/>
            <a:ext cx="77734" cy="674738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104242" y="2184359"/>
            <a:ext cx="364914" cy="554228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961918" y="2151020"/>
            <a:ext cx="966362" cy="52710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745062" y="3172864"/>
            <a:ext cx="1" cy="833995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469156" y="3307827"/>
            <a:ext cx="0" cy="292623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245502" y="3307828"/>
            <a:ext cx="1" cy="584731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920579" y="3041186"/>
            <a:ext cx="129038" cy="83232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542902" y="1191340"/>
            <a:ext cx="1" cy="43489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Action Button: Custom 51">
            <a:hlinkClick r:id="" action="ppaction://noaction" highlightClick="1"/>
          </p:cNvPr>
          <p:cNvSpPr/>
          <p:nvPr/>
        </p:nvSpPr>
        <p:spPr>
          <a:xfrm>
            <a:off x="1427077" y="3969762"/>
            <a:ext cx="1122668" cy="705667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3429000" y="4062652"/>
            <a:ext cx="695325" cy="803457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6928279" y="3957353"/>
            <a:ext cx="666803" cy="908756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745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41102" y="73702"/>
            <a:ext cx="2527106" cy="37175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Connective Tissue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97087" y="1118914"/>
            <a:ext cx="3828137" cy="650563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Cells embedded in extracellular matrix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52233" y="2578889"/>
            <a:ext cx="1631950" cy="666052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Dense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Connective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05179" y="2508448"/>
            <a:ext cx="1623805" cy="758988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Loose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Connective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98805" y="2715734"/>
            <a:ext cx="1276351" cy="37175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Cartilage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013" y="4080405"/>
            <a:ext cx="1982523" cy="126473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Osteocytes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Matrix of </a:t>
            </a:r>
            <a:r>
              <a:rPr lang="en-US" b="1" dirty="0" err="1">
                <a:solidFill>
                  <a:schemeClr val="tx1"/>
                </a:solidFill>
                <a:latin typeface="Arial"/>
                <a:cs typeface="Arial"/>
              </a:rPr>
              <a:t>Ca</a:t>
            </a: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salts and collagen fibers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9956" y="2529859"/>
            <a:ext cx="1282700" cy="371750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Bones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58977" y="3758422"/>
            <a:ext cx="2338723" cy="2650999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Fibroblasts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Matrix of  collagen fibers Regular - forms tendons and ligaments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Poor blood supply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Irregular - dermis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3013" y="6031213"/>
            <a:ext cx="8986091" cy="511156"/>
            <a:chOff x="-107995" y="4259627"/>
            <a:chExt cx="8986091" cy="511156"/>
          </a:xfrm>
          <a:solidFill>
            <a:srgbClr val="FFFFFF"/>
          </a:solidFill>
        </p:grpSpPr>
        <p:cxnSp>
          <p:nvCxnSpPr>
            <p:cNvPr id="13" name="Straight Connector 12"/>
            <p:cNvCxnSpPr/>
            <p:nvPr/>
          </p:nvCxnSpPr>
          <p:spPr>
            <a:xfrm>
              <a:off x="185862" y="4770783"/>
              <a:ext cx="8225906" cy="0"/>
            </a:xfrm>
            <a:prstGeom prst="line">
              <a:avLst/>
            </a:prstGeom>
            <a:grpFill/>
            <a:ln w="28575" cmpd="sng">
              <a:solidFill>
                <a:srgbClr val="000000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-107995" y="4259627"/>
              <a:ext cx="1044201" cy="369332"/>
            </a:xfrm>
            <a:prstGeom prst="rect">
              <a:avLst/>
            </a:prstGeom>
            <a:grpFill/>
            <a:ln w="285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/>
                  <a:cs typeface="Arial"/>
                </a:rPr>
                <a:t>Hardest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82298" y="4259627"/>
              <a:ext cx="995798" cy="369332"/>
            </a:xfrm>
            <a:prstGeom prst="rect">
              <a:avLst/>
            </a:prstGeom>
            <a:grpFill/>
            <a:ln w="285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/>
                  <a:cs typeface="Arial"/>
                </a:rPr>
                <a:t>Softest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2522132" y="4273869"/>
            <a:ext cx="1982523" cy="1201958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Chondrocytes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Matrix of  cartilage types and fibers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205179" y="4133471"/>
            <a:ext cx="1910755" cy="1211674"/>
          </a:xfrm>
          <a:prstGeom prst="round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Softer,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More cells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Loosely packed  fibers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744706" y="1725027"/>
            <a:ext cx="891726" cy="70280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469415" y="1769477"/>
            <a:ext cx="103645" cy="89965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81656" y="1769477"/>
            <a:ext cx="486552" cy="738971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425224" y="1725027"/>
            <a:ext cx="1288482" cy="70280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469415" y="3087484"/>
            <a:ext cx="1" cy="1111993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768208" y="3267436"/>
            <a:ext cx="0" cy="390164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8136668" y="3267436"/>
            <a:ext cx="1" cy="779641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036770" y="2911915"/>
            <a:ext cx="172051" cy="110976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533201" y="445452"/>
            <a:ext cx="1" cy="579853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Action Button: Custom 51">
            <a:hlinkClick r:id="rId2" action="ppaction://hlinksldjump" highlightClick="1"/>
          </p:cNvPr>
          <p:cNvSpPr/>
          <p:nvPr/>
        </p:nvSpPr>
        <p:spPr>
          <a:xfrm>
            <a:off x="378768" y="4150015"/>
            <a:ext cx="1496891" cy="940889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Custom 1">
            <a:hlinkClick r:id="" action="ppaction://noaction" highlightClick="1"/>
          </p:cNvPr>
          <p:cNvSpPr/>
          <p:nvPr/>
        </p:nvSpPr>
        <p:spPr>
          <a:xfrm>
            <a:off x="3048000" y="4273869"/>
            <a:ext cx="927100" cy="1071276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7713706" y="4133471"/>
            <a:ext cx="889070" cy="1211674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2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4936</TotalTime>
  <Words>377</Words>
  <Application>Microsoft Macintosh PowerPoint</Application>
  <PresentationFormat>On-screen Show (4:3)</PresentationFormat>
  <Paragraphs>140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Abadi MT Condensed Extra Bold</vt:lpstr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Paradise ISD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McMurry, Denver</dc:creator>
  <cp:lastModifiedBy>Microsoft Office User</cp:lastModifiedBy>
  <cp:revision>132</cp:revision>
  <cp:lastPrinted>2014-11-05T21:53:21Z</cp:lastPrinted>
  <dcterms:created xsi:type="dcterms:W3CDTF">2014-10-04T01:39:27Z</dcterms:created>
  <dcterms:modified xsi:type="dcterms:W3CDTF">2019-11-01T12:59:33Z</dcterms:modified>
</cp:coreProperties>
</file>