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7" r:id="rId2"/>
    <p:sldId id="273" r:id="rId3"/>
    <p:sldId id="326" r:id="rId4"/>
    <p:sldId id="268" r:id="rId5"/>
    <p:sldId id="271" r:id="rId6"/>
    <p:sldId id="327" r:id="rId7"/>
    <p:sldId id="270" r:id="rId8"/>
    <p:sldId id="269" r:id="rId9"/>
    <p:sldId id="272" r:id="rId10"/>
    <p:sldId id="279" r:id="rId11"/>
    <p:sldId id="328" r:id="rId12"/>
    <p:sldId id="331" r:id="rId13"/>
    <p:sldId id="330" r:id="rId14"/>
    <p:sldId id="329" r:id="rId15"/>
    <p:sldId id="284" r:id="rId16"/>
    <p:sldId id="285" r:id="rId17"/>
    <p:sldId id="287" r:id="rId18"/>
    <p:sldId id="288" r:id="rId19"/>
    <p:sldId id="290" r:id="rId20"/>
    <p:sldId id="256" r:id="rId21"/>
    <p:sldId id="309" r:id="rId22"/>
    <p:sldId id="31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286" r:id="rId41"/>
    <p:sldId id="274" r:id="rId42"/>
    <p:sldId id="275" r:id="rId43"/>
    <p:sldId id="276" r:id="rId44"/>
    <p:sldId id="277" r:id="rId45"/>
    <p:sldId id="278" r:id="rId46"/>
    <p:sldId id="32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C5856-328E-6644-BC54-1E2CCA677DE6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F39F-39DF-2943-BE3A-EB71F01F9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9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86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3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7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7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81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09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01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2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19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43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6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48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55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35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13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56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39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93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14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69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59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5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87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24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62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5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87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40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63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97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6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106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336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187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64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3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3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06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9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5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7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1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65BD-F14D-7346-92CA-9D2B23C4336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73AE-FDA3-0F48-A6BC-BFB68E41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>
          <a:xfrm>
            <a:off x="0" y="1200150"/>
            <a:ext cx="9144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Skeletal and smooth muscle cells are 						</a:t>
            </a:r>
            <a:r>
              <a:rPr lang="en-US" b="1" dirty="0" smtClean="0">
                <a:latin typeface="Arial" charset="0"/>
              </a:rPr>
              <a:t>elongated </a:t>
            </a:r>
            <a:r>
              <a:rPr lang="en-US" dirty="0" smtClean="0">
                <a:latin typeface="Arial" charset="0"/>
              </a:rPr>
              <a:t>(muscle cell = muscle fiber)</a:t>
            </a:r>
          </a:p>
          <a:p>
            <a:r>
              <a:rPr lang="en-US" dirty="0" smtClean="0">
                <a:latin typeface="Arial" charset="0"/>
              </a:rPr>
              <a:t>Contraction of muscles is due to the shortening 		of </a:t>
            </a:r>
            <a:r>
              <a:rPr lang="en-US" b="1" dirty="0" smtClean="0">
                <a:latin typeface="Arial" charset="0"/>
              </a:rPr>
              <a:t>microfilaments</a:t>
            </a:r>
            <a:r>
              <a:rPr lang="en-US" dirty="0" smtClean="0">
                <a:latin typeface="Arial" charset="0"/>
              </a:rPr>
              <a:t> called </a:t>
            </a:r>
            <a:r>
              <a:rPr lang="en-US" b="1" dirty="0" smtClean="0">
                <a:latin typeface="Arial" charset="0"/>
              </a:rPr>
              <a:t>myofibrils</a:t>
            </a:r>
          </a:p>
          <a:p>
            <a:pPr lvl="1"/>
            <a:r>
              <a:rPr lang="en-US" dirty="0" smtClean="0">
                <a:latin typeface="Arial" charset="0"/>
              </a:rPr>
              <a:t>Prefixes </a:t>
            </a:r>
            <a:r>
              <a:rPr lang="en-US" b="1" i="1" dirty="0" err="1" smtClean="0">
                <a:latin typeface="Arial" charset="0"/>
              </a:rPr>
              <a:t>myo</a:t>
            </a:r>
            <a:r>
              <a:rPr lang="en-US" dirty="0" smtClean="0">
                <a:latin typeface="Arial" charset="0"/>
              </a:rPr>
              <a:t> and </a:t>
            </a:r>
            <a:r>
              <a:rPr lang="en-US" b="1" i="1" dirty="0" err="1" smtClean="0">
                <a:latin typeface="Arial" charset="0"/>
              </a:rPr>
              <a:t>mys</a:t>
            </a:r>
            <a:r>
              <a:rPr lang="en-US" dirty="0" smtClean="0">
                <a:latin typeface="Arial" charset="0"/>
              </a:rPr>
              <a:t> refer to </a:t>
            </a:r>
            <a:r>
              <a:rPr lang="ja-JP" altLang="en-US" dirty="0" smtClean="0">
                <a:latin typeface="Arial" charset="0"/>
              </a:rPr>
              <a:t>“</a:t>
            </a:r>
            <a:r>
              <a:rPr lang="en-US" dirty="0" smtClean="0">
                <a:latin typeface="Arial" charset="0"/>
              </a:rPr>
              <a:t>muscle</a:t>
            </a:r>
            <a:r>
              <a:rPr lang="ja-JP" altLang="en-US" dirty="0" smtClean="0">
                <a:latin typeface="Arial" charset="0"/>
              </a:rPr>
              <a:t>”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Prefix </a:t>
            </a:r>
            <a:r>
              <a:rPr lang="en-US" b="1" i="1" dirty="0" err="1" smtClean="0">
                <a:latin typeface="Arial" charset="0"/>
              </a:rPr>
              <a:t>sarco</a:t>
            </a:r>
            <a:r>
              <a:rPr lang="en-US" dirty="0" smtClean="0">
                <a:latin typeface="Arial" charset="0"/>
              </a:rPr>
              <a:t> refers to </a:t>
            </a:r>
            <a:r>
              <a:rPr lang="ja-JP" altLang="en-US" dirty="0" smtClean="0">
                <a:latin typeface="Arial" charset="0"/>
              </a:rPr>
              <a:t>“</a:t>
            </a:r>
            <a:r>
              <a:rPr lang="en-US" dirty="0" smtClean="0">
                <a:latin typeface="Arial" charset="0"/>
              </a:rPr>
              <a:t>flesh</a:t>
            </a:r>
            <a:r>
              <a:rPr lang="ja-JP" altLang="en-US" dirty="0" smtClean="0">
                <a:latin typeface="Arial" charset="0"/>
              </a:rPr>
              <a:t>”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Contraction of Skeletal Muscle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Graded responses can be produced by changing:</a:t>
            </a:r>
          </a:p>
          <a:p>
            <a:pPr lvl="1" eaLnBrk="1" hangingPunct="1"/>
            <a:r>
              <a:rPr lang="en-US">
                <a:latin typeface="Arial" charset="0"/>
              </a:rPr>
              <a:t>The </a:t>
            </a:r>
            <a:r>
              <a:rPr lang="en-US" i="1">
                <a:latin typeface="Arial" charset="0"/>
              </a:rPr>
              <a:t>frequency</a:t>
            </a:r>
            <a:r>
              <a:rPr lang="en-US">
                <a:latin typeface="Arial" charset="0"/>
              </a:rPr>
              <a:t> of muscle stimulation</a:t>
            </a:r>
          </a:p>
          <a:p>
            <a:pPr lvl="1" eaLnBrk="1" hangingPunct="1"/>
            <a:r>
              <a:rPr lang="en-US">
                <a:latin typeface="Arial" charset="0"/>
              </a:rPr>
              <a:t>The </a:t>
            </a:r>
            <a:r>
              <a:rPr lang="en-US" i="1">
                <a:latin typeface="Arial" charset="0"/>
              </a:rPr>
              <a:t>number</a:t>
            </a:r>
            <a:r>
              <a:rPr lang="en-US">
                <a:latin typeface="Arial" charset="0"/>
              </a:rPr>
              <a:t> of muscle cells being stimulated at one time</a:t>
            </a:r>
          </a:p>
        </p:txBody>
      </p:sp>
    </p:spTree>
    <p:extLst>
      <p:ext uri="{BB962C8B-B14F-4D97-AF65-F5344CB8AC3E}">
        <p14:creationId xmlns:p14="http://schemas.microsoft.com/office/powerpoint/2010/main" val="2723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Energy for Muscle Contraction</a:t>
            </a:r>
          </a:p>
        </p:txBody>
      </p:sp>
      <p:sp>
        <p:nvSpPr>
          <p:cNvPr id="64515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1049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Aerobic  respiration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Uses 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to break down </a:t>
            </a:r>
            <a:r>
              <a:rPr lang="en-US" dirty="0">
                <a:latin typeface="Arial" charset="0"/>
              </a:rPr>
              <a:t>g</a:t>
            </a:r>
            <a:r>
              <a:rPr lang="en-US" dirty="0" smtClean="0">
                <a:latin typeface="Arial" charset="0"/>
              </a:rPr>
              <a:t>lucose (in mitochondria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Releases </a:t>
            </a:r>
            <a:r>
              <a:rPr lang="en-US" dirty="0">
                <a:latin typeface="Arial" charset="0"/>
              </a:rPr>
              <a:t>energy (about 32 ATP)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Slower reaction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CO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and </a:t>
            </a:r>
            <a:r>
              <a:rPr lang="en-US" dirty="0" smtClean="0">
                <a:latin typeface="Arial" charset="0"/>
              </a:rPr>
              <a:t>H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O </a:t>
            </a:r>
            <a:r>
              <a:rPr lang="en-US" dirty="0">
                <a:latin typeface="Arial" charset="0"/>
              </a:rPr>
              <a:t>are produced </a:t>
            </a:r>
          </a:p>
        </p:txBody>
      </p:sp>
    </p:spTree>
    <p:extLst>
      <p:ext uri="{BB962C8B-B14F-4D97-AF65-F5344CB8AC3E}">
        <p14:creationId xmlns:p14="http://schemas.microsoft.com/office/powerpoint/2010/main" val="237988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5" descr="figure_06_10c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"/>
          <a:stretch>
            <a:fillRect/>
          </a:stretch>
        </p:blipFill>
        <p:spPr bwMode="auto">
          <a:xfrm>
            <a:off x="2717800" y="0"/>
            <a:ext cx="3560763" cy="671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47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Energy for Muscle Contraction</a:t>
            </a:r>
          </a:p>
        </p:txBody>
      </p:sp>
      <p:sp>
        <p:nvSpPr>
          <p:cNvPr id="66563" name="Rectangle 20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Anaerobic </a:t>
            </a:r>
            <a:r>
              <a:rPr lang="en-US" dirty="0" smtClean="0">
                <a:latin typeface="Arial" charset="0"/>
              </a:rPr>
              <a:t>respiration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Without 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, occurs in cytosol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One glucose produces </a:t>
            </a:r>
            <a:r>
              <a:rPr lang="en-US" dirty="0">
                <a:latin typeface="Arial" charset="0"/>
              </a:rPr>
              <a:t>2 ATP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Lactic acid is produced which causes muscle 	fatigue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Fast reaction but uses lots of glucose</a:t>
            </a:r>
            <a:endParaRPr lang="en-US" dirty="0">
              <a:latin typeface="Arial" charset="0"/>
            </a:endParaRP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65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6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6.10c</a:t>
            </a:r>
          </a:p>
        </p:txBody>
      </p:sp>
      <p:pic>
        <p:nvPicPr>
          <p:cNvPr id="65539" name="Picture 5" descr="figure_06_10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"/>
          <a:stretch>
            <a:fillRect/>
          </a:stretch>
        </p:blipFill>
        <p:spPr bwMode="auto">
          <a:xfrm>
            <a:off x="2933700" y="246063"/>
            <a:ext cx="328612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220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Muscle Fatigue and Oxygen Deficit</a:t>
            </a:r>
          </a:p>
        </p:txBody>
      </p:sp>
      <p:sp>
        <p:nvSpPr>
          <p:cNvPr id="68611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u="sng" dirty="0" smtClean="0">
                <a:latin typeface="Arial" charset="0"/>
              </a:rPr>
              <a:t>Muscle fatigue</a:t>
            </a:r>
            <a:r>
              <a:rPr lang="en-US" dirty="0" smtClean="0">
                <a:latin typeface="Arial" charset="0"/>
              </a:rPr>
              <a:t> - muscle </a:t>
            </a:r>
            <a:r>
              <a:rPr lang="en-US" dirty="0">
                <a:latin typeface="Arial" charset="0"/>
              </a:rPr>
              <a:t>is unable to </a:t>
            </a:r>
            <a:r>
              <a:rPr lang="en-US" dirty="0" smtClean="0">
                <a:latin typeface="Arial" charset="0"/>
              </a:rPr>
              <a:t>			contract </a:t>
            </a:r>
            <a:r>
              <a:rPr lang="en-US" dirty="0">
                <a:latin typeface="Arial" charset="0"/>
              </a:rPr>
              <a:t>even </a:t>
            </a:r>
            <a:r>
              <a:rPr lang="en-US" dirty="0" smtClean="0">
                <a:latin typeface="Arial" charset="0"/>
              </a:rPr>
              <a:t>when stimulated.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Caused by </a:t>
            </a:r>
            <a:r>
              <a:rPr lang="en-US" dirty="0">
                <a:latin typeface="Arial" charset="0"/>
              </a:rPr>
              <a:t>oxygen </a:t>
            </a:r>
            <a:r>
              <a:rPr lang="en-US" dirty="0" smtClean="0">
                <a:latin typeface="Arial" charset="0"/>
              </a:rPr>
              <a:t>debt or deficit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Increasing lactic acid </a:t>
            </a:r>
            <a:r>
              <a:rPr lang="en-US" dirty="0">
                <a:latin typeface="Arial" charset="0"/>
              </a:rPr>
              <a:t>and lack of ATP causes the muscle to contract less</a:t>
            </a:r>
          </a:p>
        </p:txBody>
      </p:sp>
    </p:spTree>
    <p:extLst>
      <p:ext uri="{BB962C8B-B14F-4D97-AF65-F5344CB8AC3E}">
        <p14:creationId xmlns:p14="http://schemas.microsoft.com/office/powerpoint/2010/main" val="3869512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Types of Muscle Contractions</a:t>
            </a:r>
          </a:p>
        </p:txBody>
      </p:sp>
      <p:sp>
        <p:nvSpPr>
          <p:cNvPr id="69635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915400" cy="49069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>
                <a:latin typeface="Arial" charset="0"/>
              </a:rPr>
              <a:t>Isotonic</a:t>
            </a:r>
            <a:r>
              <a:rPr lang="en-US" dirty="0">
                <a:latin typeface="Arial" charset="0"/>
              </a:rPr>
              <a:t> contractions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muscle </a:t>
            </a:r>
            <a:r>
              <a:rPr lang="en-US" dirty="0" smtClean="0">
                <a:latin typeface="Arial" charset="0"/>
              </a:rPr>
              <a:t>contracts </a:t>
            </a:r>
            <a:r>
              <a:rPr lang="en-US" dirty="0">
                <a:latin typeface="Arial" charset="0"/>
              </a:rPr>
              <a:t>and movement occurs</a:t>
            </a:r>
          </a:p>
          <a:p>
            <a:pPr eaLnBrk="1" hangingPunct="1"/>
            <a:r>
              <a:rPr lang="en-US" b="1" u="sng" dirty="0" smtClean="0">
                <a:latin typeface="Arial" charset="0"/>
              </a:rPr>
              <a:t>Isometric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contractions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Pushing against an unmovable object.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Muscles do not contract building tension </a:t>
            </a:r>
            <a:r>
              <a:rPr lang="en-US" dirty="0">
                <a:latin typeface="Arial" charset="0"/>
              </a:rPr>
              <a:t>in the </a:t>
            </a:r>
            <a:r>
              <a:rPr lang="en-US" dirty="0" smtClean="0">
                <a:latin typeface="Arial" charset="0"/>
              </a:rPr>
              <a:t>muscles.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81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Effect of Exercise on Muscles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03300"/>
            <a:ext cx="8229600" cy="4525963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n-US" b="1" u="sng" dirty="0" smtClean="0">
                <a:latin typeface="Arial" charset="0"/>
              </a:rPr>
              <a:t>Aerobic </a:t>
            </a:r>
            <a:r>
              <a:rPr lang="en-US" b="1" u="sng" dirty="0">
                <a:latin typeface="Arial" charset="0"/>
              </a:rPr>
              <a:t>(endurance) </a:t>
            </a:r>
            <a:r>
              <a:rPr lang="en-US" b="1" u="sng" dirty="0" smtClean="0">
                <a:latin typeface="Arial" charset="0"/>
              </a:rPr>
              <a:t>exercise</a:t>
            </a:r>
            <a:r>
              <a:rPr lang="en-US" dirty="0" smtClean="0">
                <a:latin typeface="Arial" charset="0"/>
              </a:rPr>
              <a:t> - (</a:t>
            </a:r>
            <a:r>
              <a:rPr lang="en-US" dirty="0">
                <a:latin typeface="Arial" charset="0"/>
              </a:rPr>
              <a:t>biking, jogging) </a:t>
            </a: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tabLst>
                <a:tab pos="0" algn="l"/>
              </a:tabLst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- results </a:t>
            </a:r>
            <a:r>
              <a:rPr lang="en-US" dirty="0">
                <a:latin typeface="Arial" charset="0"/>
              </a:rPr>
              <a:t>in stronger, more flexible muscles </a:t>
            </a:r>
            <a:r>
              <a:rPr lang="en-US" dirty="0" smtClean="0">
                <a:latin typeface="Arial" charset="0"/>
              </a:rPr>
              <a:t>			 with </a:t>
            </a:r>
            <a:r>
              <a:rPr lang="en-US" dirty="0">
                <a:latin typeface="Arial" charset="0"/>
              </a:rPr>
              <a:t>greater resistance to fatigue</a:t>
            </a:r>
          </a:p>
          <a:p>
            <a:pPr marL="914400" lvl="2" indent="0">
              <a:buNone/>
            </a:pPr>
            <a:r>
              <a:rPr lang="en-US" sz="2800" dirty="0">
                <a:latin typeface="Arial" charset="0"/>
              </a:rPr>
              <a:t>- More </a:t>
            </a:r>
            <a:r>
              <a:rPr lang="en-US" sz="2800" dirty="0" smtClean="0">
                <a:latin typeface="Arial" charset="0"/>
              </a:rPr>
              <a:t>efficient </a:t>
            </a:r>
            <a:r>
              <a:rPr lang="en-US" sz="2800" dirty="0">
                <a:latin typeface="Arial" charset="0"/>
              </a:rPr>
              <a:t>body metabolism </a:t>
            </a:r>
          </a:p>
          <a:p>
            <a:pPr marL="914400" lvl="2" indent="0" eaLnBrk="1" hangingPunct="1">
              <a:buNone/>
            </a:pPr>
            <a:r>
              <a:rPr lang="en-US" sz="2800" dirty="0" smtClean="0">
                <a:latin typeface="Arial" charset="0"/>
              </a:rPr>
              <a:t>- Improves </a:t>
            </a:r>
            <a:r>
              <a:rPr lang="en-US" sz="2800" dirty="0">
                <a:latin typeface="Arial" charset="0"/>
              </a:rPr>
              <a:t>digestion, </a:t>
            </a:r>
            <a:r>
              <a:rPr lang="en-US" sz="2800" dirty="0" smtClean="0">
                <a:latin typeface="Arial" charset="0"/>
              </a:rPr>
              <a:t>coordination</a:t>
            </a:r>
            <a:endParaRPr lang="en-US" sz="2800" dirty="0">
              <a:latin typeface="Arial" charset="0"/>
            </a:endParaRPr>
          </a:p>
          <a:p>
            <a:pPr marL="0" lvl="2" indent="0" eaLnBrk="1" hangingPunct="1">
              <a:buNone/>
            </a:pPr>
            <a:r>
              <a:rPr lang="en-US" sz="2800" b="1" u="sng" dirty="0" smtClean="0">
                <a:latin typeface="Arial" charset="0"/>
              </a:rPr>
              <a:t>Resistance </a:t>
            </a:r>
            <a:r>
              <a:rPr lang="en-US" sz="2800" b="1" u="sng" dirty="0">
                <a:latin typeface="Arial" charset="0"/>
              </a:rPr>
              <a:t>(isometric) exercise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- (</a:t>
            </a:r>
            <a:r>
              <a:rPr lang="en-US" sz="2800" dirty="0">
                <a:latin typeface="Arial" charset="0"/>
              </a:rPr>
              <a:t>weight lifting</a:t>
            </a:r>
            <a:r>
              <a:rPr lang="en-US" sz="2800" dirty="0" smtClean="0">
                <a:latin typeface="Arial" charset="0"/>
              </a:rPr>
              <a:t>)</a:t>
            </a:r>
          </a:p>
          <a:p>
            <a:pPr marL="0" lvl="2" indent="0" eaLnBrk="1" hangingPunct="1">
              <a:buNone/>
            </a:pPr>
            <a:r>
              <a:rPr lang="en-US" sz="2800" dirty="0" smtClean="0">
                <a:latin typeface="Arial" charset="0"/>
              </a:rPr>
              <a:t> 		- increases </a:t>
            </a:r>
            <a:r>
              <a:rPr lang="en-US" sz="2800" dirty="0">
                <a:latin typeface="Arial" charset="0"/>
              </a:rPr>
              <a:t>muscle size and </a:t>
            </a:r>
            <a:r>
              <a:rPr lang="en-US" sz="2800" dirty="0" smtClean="0">
                <a:latin typeface="Arial" charset="0"/>
              </a:rPr>
              <a:t>strength </a:t>
            </a:r>
          </a:p>
          <a:p>
            <a:pPr marL="0" lvl="2" indent="0" eaLnBrk="1" hangingPunct="1">
              <a:buNone/>
            </a:pPr>
            <a:r>
              <a:rPr lang="en-US" sz="2800" dirty="0">
                <a:latin typeface="Arial" charset="0"/>
              </a:rPr>
              <a:t>	</a:t>
            </a:r>
            <a:r>
              <a:rPr lang="en-US" sz="2800" dirty="0" smtClean="0">
                <a:latin typeface="Arial" charset="0"/>
              </a:rPr>
              <a:t>	- by increasing the size of the muscle fibers, 			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figure_06_11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"/>
          <a:stretch>
            <a:fillRect/>
          </a:stretch>
        </p:blipFill>
        <p:spPr bwMode="auto">
          <a:xfrm>
            <a:off x="895350" y="214313"/>
            <a:ext cx="7267575" cy="635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7620000" y="6477000"/>
            <a:ext cx="138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6.11a-b</a:t>
            </a:r>
          </a:p>
        </p:txBody>
      </p:sp>
    </p:spTree>
    <p:extLst>
      <p:ext uri="{BB962C8B-B14F-4D97-AF65-F5344CB8AC3E}">
        <p14:creationId xmlns:p14="http://schemas.microsoft.com/office/powerpoint/2010/main" val="14695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Muscles and Body Movements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Muscles </a:t>
            </a:r>
            <a:r>
              <a:rPr lang="en-US" dirty="0">
                <a:latin typeface="Arial" charset="0"/>
              </a:rPr>
              <a:t>are attached to at least two points</a:t>
            </a:r>
          </a:p>
          <a:p>
            <a:pPr lvl="1" eaLnBrk="1" hangingPunct="1"/>
            <a:r>
              <a:rPr lang="en-US" dirty="0">
                <a:latin typeface="Arial" charset="0"/>
              </a:rPr>
              <a:t>Origin</a:t>
            </a:r>
          </a:p>
          <a:p>
            <a:pPr lvl="2" eaLnBrk="1" hangingPunct="1"/>
            <a:r>
              <a:rPr lang="en-US" dirty="0">
                <a:latin typeface="Arial" charset="0"/>
              </a:rPr>
              <a:t>Attachment to a </a:t>
            </a:r>
            <a:r>
              <a:rPr lang="en-US" dirty="0" smtClean="0">
                <a:latin typeface="Arial" charset="0"/>
              </a:rPr>
              <a:t>immoveable </a:t>
            </a:r>
            <a:r>
              <a:rPr lang="en-US" dirty="0">
                <a:latin typeface="Arial" charset="0"/>
              </a:rPr>
              <a:t>bone</a:t>
            </a:r>
          </a:p>
          <a:p>
            <a:pPr lvl="1" eaLnBrk="1" hangingPunct="1"/>
            <a:r>
              <a:rPr lang="en-US" dirty="0">
                <a:latin typeface="Arial" charset="0"/>
              </a:rPr>
              <a:t>Insertion</a:t>
            </a:r>
          </a:p>
          <a:p>
            <a:pPr lvl="2" eaLnBrk="1" hangingPunct="1"/>
            <a:r>
              <a:rPr lang="en-US" dirty="0">
                <a:latin typeface="Arial" charset="0"/>
              </a:rPr>
              <a:t>Attachment to </a:t>
            </a:r>
            <a:r>
              <a:rPr lang="en-US">
                <a:latin typeface="Arial" charset="0"/>
              </a:rPr>
              <a:t>an </a:t>
            </a:r>
            <a:r>
              <a:rPr lang="en-US" smtClean="0">
                <a:latin typeface="Arial" charset="0"/>
              </a:rPr>
              <a:t>movable </a:t>
            </a:r>
            <a:r>
              <a:rPr lang="en-US" dirty="0">
                <a:latin typeface="Arial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396290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2" descr="figure_06_03a_unlabel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4"/>
          <a:stretch/>
        </p:blipFill>
        <p:spPr bwMode="auto">
          <a:xfrm>
            <a:off x="274638" y="1004888"/>
            <a:ext cx="859472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9"/>
          <p:cNvSpPr>
            <a:spLocks noChangeShapeType="1"/>
          </p:cNvSpPr>
          <p:nvPr/>
        </p:nvSpPr>
        <p:spPr bwMode="auto">
          <a:xfrm>
            <a:off x="8191500" y="3133725"/>
            <a:ext cx="0" cy="4572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16"/>
          <p:cNvSpPr txBox="1">
            <a:spLocks noChangeArrowheads="1"/>
          </p:cNvSpPr>
          <p:nvPr/>
        </p:nvSpPr>
        <p:spPr bwMode="auto">
          <a:xfrm>
            <a:off x="7115175" y="1360488"/>
            <a:ext cx="18557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 smtClean="0">
                <a:cs typeface="ＭＳ Ｐゴシック" charset="0"/>
              </a:rPr>
              <a:t>Sarcolemma-plasma membrane</a:t>
            </a:r>
            <a:endParaRPr lang="en-US" sz="2100" b="1" dirty="0">
              <a:cs typeface="ＭＳ Ｐゴシック" charset="0"/>
            </a:endParaRPr>
          </a:p>
        </p:txBody>
      </p:sp>
      <p:sp>
        <p:nvSpPr>
          <p:cNvPr id="20486" name="Text Box 17"/>
          <p:cNvSpPr txBox="1">
            <a:spLocks noChangeArrowheads="1"/>
          </p:cNvSpPr>
          <p:nvPr/>
        </p:nvSpPr>
        <p:spPr bwMode="auto">
          <a:xfrm>
            <a:off x="7540625" y="2752725"/>
            <a:ext cx="13081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cs typeface="ＭＳ Ｐゴシック" charset="0"/>
              </a:rPr>
              <a:t>Myofibril</a:t>
            </a:r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1279203" y="4594430"/>
            <a:ext cx="999935" cy="6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 dirty="0" smtClean="0">
                <a:cs typeface="ＭＳ Ｐゴシック" charset="0"/>
              </a:rPr>
              <a:t>Dark band</a:t>
            </a:r>
            <a:endParaRPr lang="en-US" sz="2100" b="1" dirty="0">
              <a:cs typeface="ＭＳ Ｐゴシック" charset="0"/>
            </a:endParaRPr>
          </a:p>
        </p:txBody>
      </p:sp>
      <p:sp>
        <p:nvSpPr>
          <p:cNvPr id="20488" name="Text Box 19"/>
          <p:cNvSpPr txBox="1">
            <a:spLocks noChangeArrowheads="1"/>
          </p:cNvSpPr>
          <p:nvPr/>
        </p:nvSpPr>
        <p:spPr bwMode="auto">
          <a:xfrm>
            <a:off x="2206669" y="4572016"/>
            <a:ext cx="1001178" cy="6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100" b="1" dirty="0" smtClean="0">
                <a:cs typeface="ＭＳ Ｐゴシック" charset="0"/>
              </a:rPr>
              <a:t>Light band</a:t>
            </a:r>
            <a:endParaRPr lang="en-US" sz="2100" b="1" dirty="0">
              <a:cs typeface="ＭＳ Ｐゴシック" charset="0"/>
            </a:endParaRPr>
          </a:p>
        </p:txBody>
      </p:sp>
      <p:sp>
        <p:nvSpPr>
          <p:cNvPr id="20489" name="Text Box 20"/>
          <p:cNvSpPr txBox="1">
            <a:spLocks noChangeArrowheads="1"/>
          </p:cNvSpPr>
          <p:nvPr/>
        </p:nvSpPr>
        <p:spPr bwMode="auto">
          <a:xfrm>
            <a:off x="3930650" y="4498975"/>
            <a:ext cx="13081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cs typeface="ＭＳ Ｐゴシック" charset="0"/>
              </a:rPr>
              <a:t>Nucleus</a:t>
            </a:r>
          </a:p>
        </p:txBody>
      </p:sp>
      <p:sp>
        <p:nvSpPr>
          <p:cNvPr id="20490" name="Text Box 21"/>
          <p:cNvSpPr txBox="1">
            <a:spLocks noChangeArrowheads="1"/>
          </p:cNvSpPr>
          <p:nvPr/>
        </p:nvSpPr>
        <p:spPr bwMode="auto">
          <a:xfrm>
            <a:off x="1746250" y="5432429"/>
            <a:ext cx="51403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 dirty="0" smtClean="0">
                <a:cs typeface="ＭＳ Ｐゴシック" charset="0"/>
              </a:rPr>
              <a:t>Segment </a:t>
            </a:r>
            <a:r>
              <a:rPr lang="en-US" sz="2100" b="1" dirty="0">
                <a:cs typeface="ＭＳ Ｐゴシック" charset="0"/>
              </a:rPr>
              <a:t>of a  muscle fiber  (cell)</a:t>
            </a:r>
          </a:p>
        </p:txBody>
      </p:sp>
      <p:sp>
        <p:nvSpPr>
          <p:cNvPr id="20491" name="Freeform 25"/>
          <p:cNvSpPr>
            <a:spLocks/>
          </p:cNvSpPr>
          <p:nvPr/>
        </p:nvSpPr>
        <p:spPr bwMode="auto">
          <a:xfrm>
            <a:off x="1554163" y="3808413"/>
            <a:ext cx="192087" cy="747712"/>
          </a:xfrm>
          <a:custGeom>
            <a:avLst/>
            <a:gdLst>
              <a:gd name="T0" fmla="*/ 0 w 121"/>
              <a:gd name="T1" fmla="*/ 0 h 471"/>
              <a:gd name="T2" fmla="*/ 0 w 121"/>
              <a:gd name="T3" fmla="*/ 2147483647 h 471"/>
              <a:gd name="T4" fmla="*/ 2147483647 w 121"/>
              <a:gd name="T5" fmla="*/ 2147483647 h 471"/>
              <a:gd name="T6" fmla="*/ 2147483647 w 121"/>
              <a:gd name="T7" fmla="*/ 2147483647 h 471"/>
              <a:gd name="T8" fmla="*/ 2147483647 w 121"/>
              <a:gd name="T9" fmla="*/ 2147483647 h 471"/>
              <a:gd name="T10" fmla="*/ 2147483647 w 121"/>
              <a:gd name="T11" fmla="*/ 2147483647 h 471"/>
              <a:gd name="T12" fmla="*/ 2147483647 w 121"/>
              <a:gd name="T13" fmla="*/ 2147483647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"/>
              <a:gd name="T22" fmla="*/ 0 h 471"/>
              <a:gd name="T23" fmla="*/ 121 w 121"/>
              <a:gd name="T24" fmla="*/ 471 h 4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" h="471">
                <a:moveTo>
                  <a:pt x="0" y="0"/>
                </a:moveTo>
                <a:lnTo>
                  <a:pt x="0" y="91"/>
                </a:lnTo>
                <a:lnTo>
                  <a:pt x="121" y="91"/>
                </a:lnTo>
                <a:lnTo>
                  <a:pt x="121" y="4"/>
                </a:lnTo>
                <a:lnTo>
                  <a:pt x="121" y="91"/>
                </a:lnTo>
                <a:lnTo>
                  <a:pt x="61" y="91"/>
                </a:lnTo>
                <a:lnTo>
                  <a:pt x="61" y="471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26"/>
          <p:cNvSpPr>
            <a:spLocks noChangeShapeType="1"/>
          </p:cNvSpPr>
          <p:nvPr/>
        </p:nvSpPr>
        <p:spPr bwMode="auto">
          <a:xfrm>
            <a:off x="2557463" y="4111625"/>
            <a:ext cx="0" cy="4413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4557713" y="4338638"/>
            <a:ext cx="0" cy="22383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Freeform 28"/>
          <p:cNvSpPr>
            <a:spLocks/>
          </p:cNvSpPr>
          <p:nvPr/>
        </p:nvSpPr>
        <p:spPr bwMode="auto">
          <a:xfrm>
            <a:off x="1554163" y="3808413"/>
            <a:ext cx="192087" cy="747712"/>
          </a:xfrm>
          <a:custGeom>
            <a:avLst/>
            <a:gdLst>
              <a:gd name="T0" fmla="*/ 0 w 121"/>
              <a:gd name="T1" fmla="*/ 0 h 471"/>
              <a:gd name="T2" fmla="*/ 0 w 121"/>
              <a:gd name="T3" fmla="*/ 2147483647 h 471"/>
              <a:gd name="T4" fmla="*/ 2147483647 w 121"/>
              <a:gd name="T5" fmla="*/ 2147483647 h 471"/>
              <a:gd name="T6" fmla="*/ 2147483647 w 121"/>
              <a:gd name="T7" fmla="*/ 2147483647 h 471"/>
              <a:gd name="T8" fmla="*/ 2147483647 w 121"/>
              <a:gd name="T9" fmla="*/ 2147483647 h 471"/>
              <a:gd name="T10" fmla="*/ 2147483647 w 121"/>
              <a:gd name="T11" fmla="*/ 2147483647 h 471"/>
              <a:gd name="T12" fmla="*/ 2147483647 w 121"/>
              <a:gd name="T13" fmla="*/ 2147483647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"/>
              <a:gd name="T22" fmla="*/ 0 h 471"/>
              <a:gd name="T23" fmla="*/ 121 w 121"/>
              <a:gd name="T24" fmla="*/ 471 h 4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" h="471">
                <a:moveTo>
                  <a:pt x="0" y="0"/>
                </a:moveTo>
                <a:lnTo>
                  <a:pt x="0" y="91"/>
                </a:lnTo>
                <a:lnTo>
                  <a:pt x="121" y="91"/>
                </a:lnTo>
                <a:lnTo>
                  <a:pt x="121" y="4"/>
                </a:lnTo>
                <a:lnTo>
                  <a:pt x="121" y="91"/>
                </a:lnTo>
                <a:lnTo>
                  <a:pt x="61" y="91"/>
                </a:lnTo>
                <a:lnTo>
                  <a:pt x="61" y="47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29"/>
          <p:cNvSpPr>
            <a:spLocks noChangeShapeType="1"/>
          </p:cNvSpPr>
          <p:nvPr/>
        </p:nvSpPr>
        <p:spPr bwMode="auto">
          <a:xfrm>
            <a:off x="2557463" y="4117975"/>
            <a:ext cx="0" cy="441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30"/>
          <p:cNvSpPr>
            <a:spLocks noChangeShapeType="1"/>
          </p:cNvSpPr>
          <p:nvPr/>
        </p:nvSpPr>
        <p:spPr bwMode="auto">
          <a:xfrm>
            <a:off x="4557713" y="4344988"/>
            <a:ext cx="0" cy="2238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33"/>
          <p:cNvSpPr>
            <a:spLocks noChangeShapeType="1"/>
          </p:cNvSpPr>
          <p:nvPr/>
        </p:nvSpPr>
        <p:spPr bwMode="auto">
          <a:xfrm>
            <a:off x="6418263" y="1571625"/>
            <a:ext cx="74295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34"/>
          <p:cNvSpPr>
            <a:spLocks noChangeShapeType="1"/>
          </p:cNvSpPr>
          <p:nvPr/>
        </p:nvSpPr>
        <p:spPr bwMode="auto">
          <a:xfrm>
            <a:off x="6418263" y="1571625"/>
            <a:ext cx="7429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>
            <a:off x="8189913" y="3144838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figure_06_12_un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>
            <a:fillRect/>
          </a:stretch>
        </p:blipFill>
        <p:spPr bwMode="auto">
          <a:xfrm>
            <a:off x="1208088" y="209550"/>
            <a:ext cx="67278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0010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6.12</a:t>
            </a:r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3795713" y="1130300"/>
            <a:ext cx="695325" cy="2005013"/>
          </a:xfrm>
          <a:custGeom>
            <a:avLst/>
            <a:gdLst>
              <a:gd name="T0" fmla="*/ 0 w 438"/>
              <a:gd name="T1" fmla="*/ 2147483647 h 1263"/>
              <a:gd name="T2" fmla="*/ 2147483647 w 438"/>
              <a:gd name="T3" fmla="*/ 2147483647 h 1263"/>
              <a:gd name="T4" fmla="*/ 2147483647 w 438"/>
              <a:gd name="T5" fmla="*/ 0 h 1263"/>
              <a:gd name="T6" fmla="*/ 0 60000 65536"/>
              <a:gd name="T7" fmla="*/ 0 60000 65536"/>
              <a:gd name="T8" fmla="*/ 0 60000 65536"/>
              <a:gd name="T9" fmla="*/ 0 w 438"/>
              <a:gd name="T10" fmla="*/ 0 h 1263"/>
              <a:gd name="T11" fmla="*/ 438 w 438"/>
              <a:gd name="T12" fmla="*/ 1263 h 1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" h="1263">
                <a:moveTo>
                  <a:pt x="0" y="1263"/>
                </a:moveTo>
                <a:lnTo>
                  <a:pt x="282" y="8"/>
                </a:lnTo>
                <a:lnTo>
                  <a:pt x="438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2541588" y="3016250"/>
            <a:ext cx="479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2605088" y="3748088"/>
            <a:ext cx="1060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8"/>
          <p:cNvSpPr>
            <a:spLocks/>
          </p:cNvSpPr>
          <p:nvPr/>
        </p:nvSpPr>
        <p:spPr bwMode="auto">
          <a:xfrm>
            <a:off x="2770188" y="4735513"/>
            <a:ext cx="1206500" cy="976312"/>
          </a:xfrm>
          <a:custGeom>
            <a:avLst/>
            <a:gdLst>
              <a:gd name="T0" fmla="*/ 0 w 759"/>
              <a:gd name="T1" fmla="*/ 2147483647 h 615"/>
              <a:gd name="T2" fmla="*/ 2147483647 w 759"/>
              <a:gd name="T3" fmla="*/ 2147483647 h 615"/>
              <a:gd name="T4" fmla="*/ 2147483647 w 759"/>
              <a:gd name="T5" fmla="*/ 0 h 615"/>
              <a:gd name="T6" fmla="*/ 0 60000 65536"/>
              <a:gd name="T7" fmla="*/ 0 60000 65536"/>
              <a:gd name="T8" fmla="*/ 0 60000 65536"/>
              <a:gd name="T9" fmla="*/ 0 w 759"/>
              <a:gd name="T10" fmla="*/ 0 h 615"/>
              <a:gd name="T11" fmla="*/ 759 w 759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9" h="615">
                <a:moveTo>
                  <a:pt x="0" y="615"/>
                </a:moveTo>
                <a:lnTo>
                  <a:pt x="249" y="608"/>
                </a:lnTo>
                <a:lnTo>
                  <a:pt x="759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H="1">
            <a:off x="3903663" y="5087938"/>
            <a:ext cx="158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>
            <a:off x="4281488" y="5191125"/>
            <a:ext cx="12700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 flipV="1">
            <a:off x="3900488" y="5157788"/>
            <a:ext cx="384175" cy="10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4081463" y="5208588"/>
            <a:ext cx="0" cy="809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665288" y="5475288"/>
            <a:ext cx="1428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cs typeface="ＭＳ Ｐゴシック" charset="0"/>
              </a:rPr>
              <a:t>Tendon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519488" y="5973763"/>
            <a:ext cx="1428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cs typeface="ＭＳ Ｐゴシック" charset="0"/>
              </a:rPr>
              <a:t>Insertion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176338" y="3498850"/>
            <a:ext cx="16065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 smtClean="0">
                <a:cs typeface="ＭＳ Ｐゴシック" charset="0"/>
              </a:rPr>
              <a:t>Relaxed muscle</a:t>
            </a:r>
            <a:endParaRPr lang="en-US" sz="2100" b="1" dirty="0">
              <a:cs typeface="ＭＳ Ｐゴシック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620838" y="2803525"/>
            <a:ext cx="10033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cs typeface="ＭＳ Ｐゴシック" charset="0"/>
              </a:rPr>
              <a:t>Origin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4462463" y="915988"/>
            <a:ext cx="1847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cs typeface="ＭＳ Ｐゴシック" charset="0"/>
              </a:rPr>
              <a:t>Muscle</a:t>
            </a:r>
            <a:br>
              <a:rPr lang="en-US" sz="2100" b="1" dirty="0">
                <a:cs typeface="ＭＳ Ｐゴシック" charset="0"/>
              </a:rPr>
            </a:br>
            <a:r>
              <a:rPr lang="en-US" sz="2100" b="1" dirty="0">
                <a:cs typeface="ＭＳ Ｐゴシック" charset="0"/>
              </a:rPr>
              <a:t>contracting</a:t>
            </a:r>
          </a:p>
        </p:txBody>
      </p:sp>
      <p:sp>
        <p:nvSpPr>
          <p:cNvPr id="19" name="AutoShape 17"/>
          <p:cNvSpPr>
            <a:spLocks/>
          </p:cNvSpPr>
          <p:nvPr/>
        </p:nvSpPr>
        <p:spPr bwMode="auto">
          <a:xfrm rot="10800000">
            <a:off x="3021013" y="2522538"/>
            <a:ext cx="234950" cy="9239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 b="1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310313" y="4245452"/>
            <a:ext cx="1428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 smtClean="0">
                <a:cs typeface="ＭＳ Ｐゴシック" charset="0"/>
              </a:rPr>
              <a:t>Movable  	bone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5740400" y="4737101"/>
            <a:ext cx="858838" cy="97472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82612" y="1476852"/>
            <a:ext cx="16779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 smtClean="0">
                <a:cs typeface="ＭＳ Ｐゴシック" charset="0"/>
              </a:rPr>
              <a:t>Immovable  	bone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108200" y="1838326"/>
            <a:ext cx="11477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Naming Skeletal Muscles</a:t>
            </a:r>
          </a:p>
        </p:txBody>
      </p:sp>
      <p:sp>
        <p:nvSpPr>
          <p:cNvPr id="99331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By direction of muscle fibers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Example: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Rectus</a:t>
            </a:r>
            <a:r>
              <a:rPr lang="en-US" dirty="0">
                <a:latin typeface="Arial" charset="0"/>
              </a:rPr>
              <a:t> (straight)</a:t>
            </a:r>
          </a:p>
          <a:p>
            <a:pPr eaLnBrk="1" hangingPunct="1"/>
            <a:r>
              <a:rPr lang="en-US" dirty="0">
                <a:latin typeface="Arial" charset="0"/>
              </a:rPr>
              <a:t>By relative size of the muscle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Example: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Maximus</a:t>
            </a:r>
            <a:r>
              <a:rPr lang="en-US" dirty="0">
                <a:latin typeface="Arial" charset="0"/>
              </a:rPr>
              <a:t> (largest</a:t>
            </a:r>
            <a:r>
              <a:rPr lang="en-US" dirty="0" smtClean="0">
                <a:latin typeface="Arial" charset="0"/>
              </a:rPr>
              <a:t>)</a:t>
            </a:r>
          </a:p>
          <a:p>
            <a:r>
              <a:rPr lang="en-US" dirty="0">
                <a:latin typeface="Arial" charset="0"/>
              </a:rPr>
              <a:t>By location of the muscle</a:t>
            </a:r>
          </a:p>
          <a:p>
            <a:pPr lvl="1"/>
            <a:r>
              <a:rPr lang="en-US" b="1" dirty="0">
                <a:latin typeface="Arial" charset="0"/>
              </a:rPr>
              <a:t>Example: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Temporalis</a:t>
            </a:r>
            <a:r>
              <a:rPr lang="en-US" dirty="0">
                <a:latin typeface="Arial" charset="0"/>
              </a:rPr>
              <a:t> (temporal bone)</a:t>
            </a:r>
          </a:p>
          <a:p>
            <a:r>
              <a:rPr lang="en-US" dirty="0">
                <a:latin typeface="Arial" charset="0"/>
              </a:rPr>
              <a:t>By number of origins</a:t>
            </a:r>
          </a:p>
          <a:p>
            <a:pPr lvl="1"/>
            <a:r>
              <a:rPr lang="en-US" b="1" dirty="0">
                <a:latin typeface="Arial" charset="0"/>
              </a:rPr>
              <a:t>Example: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Triceps</a:t>
            </a:r>
            <a:r>
              <a:rPr lang="en-US" dirty="0">
                <a:latin typeface="Arial" charset="0"/>
              </a:rPr>
              <a:t> (three heads)</a:t>
            </a:r>
          </a:p>
          <a:p>
            <a:pPr marL="457200" lvl="1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Naming Skeletal Muscles</a:t>
            </a:r>
          </a:p>
        </p:txBody>
      </p:sp>
      <p:sp>
        <p:nvSpPr>
          <p:cNvPr id="101379" name="Rectangle 1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By location of the muscle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origin and insertion</a:t>
            </a:r>
          </a:p>
          <a:p>
            <a:pPr lvl="1" eaLnBrk="1" hangingPunct="1"/>
            <a:r>
              <a:rPr lang="en-US" b="1">
                <a:latin typeface="Arial" charset="0"/>
              </a:rPr>
              <a:t>Example:</a:t>
            </a:r>
            <a:r>
              <a:rPr lang="en-US">
                <a:latin typeface="Arial" charset="0"/>
              </a:rPr>
              <a:t> </a:t>
            </a:r>
            <a:r>
              <a:rPr lang="en-US" i="1">
                <a:latin typeface="Arial" charset="0"/>
              </a:rPr>
              <a:t>Sterno</a:t>
            </a:r>
            <a:r>
              <a:rPr lang="en-US">
                <a:latin typeface="Arial" charset="0"/>
              </a:rPr>
              <a:t> (on the sternum)</a:t>
            </a:r>
          </a:p>
          <a:p>
            <a:pPr eaLnBrk="1" hangingPunct="1"/>
            <a:r>
              <a:rPr lang="en-US">
                <a:latin typeface="Arial" charset="0"/>
              </a:rPr>
              <a:t>By shape of the muscle</a:t>
            </a:r>
          </a:p>
          <a:p>
            <a:pPr lvl="1" eaLnBrk="1" hangingPunct="1"/>
            <a:r>
              <a:rPr lang="en-US" b="1">
                <a:latin typeface="Arial" charset="0"/>
              </a:rPr>
              <a:t>Example:</a:t>
            </a:r>
            <a:r>
              <a:rPr lang="en-US">
                <a:latin typeface="Arial" charset="0"/>
              </a:rPr>
              <a:t> </a:t>
            </a:r>
            <a:r>
              <a:rPr lang="en-US" i="1">
                <a:latin typeface="Arial" charset="0"/>
              </a:rPr>
              <a:t>Deltoid</a:t>
            </a:r>
            <a:r>
              <a:rPr lang="en-US">
                <a:latin typeface="Arial" charset="0"/>
              </a:rPr>
              <a:t> (triangular)</a:t>
            </a:r>
          </a:p>
          <a:p>
            <a:pPr eaLnBrk="1" hangingPunct="1"/>
            <a:r>
              <a:rPr lang="en-US">
                <a:latin typeface="Arial" charset="0"/>
              </a:rPr>
              <a:t>By action of the muscle</a:t>
            </a:r>
          </a:p>
          <a:p>
            <a:pPr lvl="1" eaLnBrk="1" hangingPunct="1"/>
            <a:r>
              <a:rPr lang="en-US" b="1">
                <a:latin typeface="Arial" charset="0"/>
              </a:rPr>
              <a:t>Example:</a:t>
            </a:r>
            <a:r>
              <a:rPr lang="en-US">
                <a:latin typeface="Arial" charset="0"/>
              </a:rPr>
              <a:t> </a:t>
            </a:r>
            <a:r>
              <a:rPr lang="en-US" i="1">
                <a:latin typeface="Arial" charset="0"/>
              </a:rPr>
              <a:t>Flexor</a:t>
            </a:r>
            <a:r>
              <a:rPr lang="en-US">
                <a:latin typeface="Arial" charset="0"/>
              </a:rPr>
              <a:t> and </a:t>
            </a:r>
            <a:r>
              <a:rPr lang="en-US" i="1">
                <a:latin typeface="Arial" charset="0"/>
              </a:rPr>
              <a:t>extensor</a:t>
            </a:r>
            <a:r>
              <a:rPr lang="en-US">
                <a:latin typeface="Arial" charset="0"/>
              </a:rPr>
              <a:t> (flexes or extends a bone)</a:t>
            </a:r>
          </a:p>
        </p:txBody>
      </p:sp>
    </p:spTree>
    <p:extLst>
      <p:ext uri="{BB962C8B-B14F-4D97-AF65-F5344CB8AC3E}">
        <p14:creationId xmlns:p14="http://schemas.microsoft.com/office/powerpoint/2010/main" val="63879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Types of Body Movements</a:t>
            </a:r>
          </a:p>
        </p:txBody>
      </p:sp>
      <p:sp>
        <p:nvSpPr>
          <p:cNvPr id="76803" name="Rectangle 11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Flexion</a:t>
            </a:r>
          </a:p>
          <a:p>
            <a:pPr lvl="1" eaLnBrk="1" hangingPunct="1"/>
            <a:r>
              <a:rPr lang="en-US" dirty="0">
                <a:latin typeface="Arial" charset="0"/>
              </a:rPr>
              <a:t>Decreases the angle of the </a:t>
            </a:r>
            <a:r>
              <a:rPr lang="en-US" dirty="0" smtClean="0">
                <a:latin typeface="Arial" charset="0"/>
              </a:rPr>
              <a:t>joint and brings </a:t>
            </a:r>
            <a:r>
              <a:rPr lang="en-US" dirty="0">
                <a:latin typeface="Arial" charset="0"/>
              </a:rPr>
              <a:t>two bones closer together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Extension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Increases </a:t>
            </a:r>
            <a:r>
              <a:rPr lang="en-US" dirty="0">
                <a:latin typeface="Arial" charset="0"/>
              </a:rPr>
              <a:t>angle between two bones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Extension </a:t>
            </a:r>
            <a:r>
              <a:rPr lang="en-US" dirty="0">
                <a:latin typeface="Arial" charset="0"/>
              </a:rPr>
              <a:t>beyond 180° is </a:t>
            </a:r>
            <a:r>
              <a:rPr lang="en-US" dirty="0" smtClean="0">
                <a:latin typeface="Arial" charset="0"/>
              </a:rPr>
              <a:t>hyperextension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20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8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6.13a</a:t>
            </a:r>
          </a:p>
        </p:txBody>
      </p:sp>
      <p:pic>
        <p:nvPicPr>
          <p:cNvPr id="77827" name="Picture 5" descr="figure_06_13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"/>
          <a:stretch>
            <a:fillRect/>
          </a:stretch>
        </p:blipFill>
        <p:spPr bwMode="auto">
          <a:xfrm>
            <a:off x="276225" y="520700"/>
            <a:ext cx="85899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725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figure_06_13b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"/>
          <a:stretch>
            <a:fillRect/>
          </a:stretch>
        </p:blipFill>
        <p:spPr bwMode="auto">
          <a:xfrm>
            <a:off x="1011238" y="227013"/>
            <a:ext cx="7056437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6.13b</a:t>
            </a:r>
          </a:p>
        </p:txBody>
      </p:sp>
    </p:spTree>
    <p:extLst>
      <p:ext uri="{BB962C8B-B14F-4D97-AF65-F5344CB8AC3E}">
        <p14:creationId xmlns:p14="http://schemas.microsoft.com/office/powerpoint/2010/main" val="1791590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Types of Body Movements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Rotation</a:t>
            </a:r>
          </a:p>
          <a:p>
            <a:pPr lvl="1" eaLnBrk="1" hangingPunct="1"/>
            <a:r>
              <a:rPr lang="en-US" dirty="0">
                <a:latin typeface="Arial" charset="0"/>
              </a:rPr>
              <a:t>Movement of a bone around its longitudinal </a:t>
            </a:r>
            <a:r>
              <a:rPr lang="en-US" dirty="0" smtClean="0">
                <a:latin typeface="Arial" charset="0"/>
              </a:rPr>
              <a:t>axis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7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6.13c</a:t>
            </a:r>
          </a:p>
        </p:txBody>
      </p:sp>
      <p:pic>
        <p:nvPicPr>
          <p:cNvPr id="80899" name="Picture 5" descr="figure_06_13c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"/>
          <a:stretch>
            <a:fillRect/>
          </a:stretch>
        </p:blipFill>
        <p:spPr bwMode="auto">
          <a:xfrm>
            <a:off x="2209800" y="246063"/>
            <a:ext cx="47244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643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Types of Body Movements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Abduction</a:t>
            </a:r>
          </a:p>
          <a:p>
            <a:pPr lvl="1" eaLnBrk="1" hangingPunct="1"/>
            <a:r>
              <a:rPr lang="en-US" dirty="0">
                <a:latin typeface="Arial" charset="0"/>
              </a:rPr>
              <a:t>Movement of a limb away from the midline</a:t>
            </a:r>
          </a:p>
          <a:p>
            <a:pPr eaLnBrk="1" hangingPunct="1"/>
            <a:r>
              <a:rPr lang="en-US" dirty="0">
                <a:latin typeface="Arial" charset="0"/>
              </a:rPr>
              <a:t>Adduction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Movement </a:t>
            </a:r>
            <a:r>
              <a:rPr lang="en-US" dirty="0">
                <a:latin typeface="Arial" charset="0"/>
              </a:rPr>
              <a:t>of a limb toward the midline</a:t>
            </a:r>
          </a:p>
        </p:txBody>
      </p:sp>
    </p:spTree>
    <p:extLst>
      <p:ext uri="{BB962C8B-B14F-4D97-AF65-F5344CB8AC3E}">
        <p14:creationId xmlns:p14="http://schemas.microsoft.com/office/powerpoint/2010/main" val="36720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6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6.13d</a:t>
            </a:r>
          </a:p>
        </p:txBody>
      </p:sp>
      <p:pic>
        <p:nvPicPr>
          <p:cNvPr id="82947" name="Picture 5" descr="figure_06_13d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2216150" y="246063"/>
            <a:ext cx="471170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39631"/>
              </p:ext>
            </p:extLst>
          </p:nvPr>
        </p:nvGraphicFramePr>
        <p:xfrm>
          <a:off x="317209" y="0"/>
          <a:ext cx="850958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name="Document" r:id="rId3" imgW="6870700" imgH="5537200" progId="Word.Document.12">
                  <p:embed/>
                </p:oleObj>
              </mc:Choice>
              <mc:Fallback>
                <p:oleObj name="Document" r:id="rId3" imgW="6870700" imgH="553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209" y="0"/>
                        <a:ext cx="850958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692669" y="2993289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763775" y="1685111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704823" y="356632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704823" y="826750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711279" y="1685111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747660" y="1241445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733678" y="3000632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704823" y="2116396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704823" y="2566828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5766620" y="5199589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4739375" y="4724024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706150" y="3451641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6802651" y="4353659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779033" y="3892411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6779033" y="3451641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802651" y="6078020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4751184" y="5620820"/>
            <a:ext cx="58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✔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59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Types of Body Movements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Circumduction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Common </a:t>
            </a:r>
            <a:r>
              <a:rPr lang="en-US" dirty="0">
                <a:latin typeface="Arial" charset="0"/>
              </a:rPr>
              <a:t>in ball-and-socket joints</a:t>
            </a:r>
          </a:p>
        </p:txBody>
      </p:sp>
    </p:spTree>
    <p:extLst>
      <p:ext uri="{BB962C8B-B14F-4D97-AF65-F5344CB8AC3E}">
        <p14:creationId xmlns:p14="http://schemas.microsoft.com/office/powerpoint/2010/main" val="13552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4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6.13d</a:t>
            </a:r>
          </a:p>
        </p:txBody>
      </p:sp>
      <p:pic>
        <p:nvPicPr>
          <p:cNvPr id="84995" name="Picture 5" descr="figure_06_13d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2216150" y="246063"/>
            <a:ext cx="471170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Special Movements</a:t>
            </a:r>
          </a:p>
        </p:txBody>
      </p:sp>
      <p:sp>
        <p:nvSpPr>
          <p:cNvPr id="86019" name="Rectangle 1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Dorsiflexion</a:t>
            </a:r>
          </a:p>
          <a:p>
            <a:pPr lvl="1" eaLnBrk="1" hangingPunct="1"/>
            <a:r>
              <a:rPr lang="en-US">
                <a:latin typeface="Arial" charset="0"/>
              </a:rPr>
              <a:t>Lifting the foot so that the superior surface approaches the shin (toward the dorsum)</a:t>
            </a:r>
          </a:p>
          <a:p>
            <a:pPr eaLnBrk="1" hangingPunct="1"/>
            <a:r>
              <a:rPr lang="en-US">
                <a:latin typeface="Arial" charset="0"/>
              </a:rPr>
              <a:t>Plantar flexion</a:t>
            </a:r>
          </a:p>
          <a:p>
            <a:pPr lvl="1" eaLnBrk="1" hangingPunct="1"/>
            <a:r>
              <a:rPr lang="en-US">
                <a:latin typeface="Arial" charset="0"/>
              </a:rPr>
              <a:t>Depressing the foot (pointing the toes)</a:t>
            </a:r>
          </a:p>
          <a:p>
            <a:pPr lvl="1" eaLnBrk="1" hangingPunct="1"/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Planting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the foot toward the sole</a:t>
            </a:r>
          </a:p>
          <a:p>
            <a:pPr lvl="1" eaLnBrk="1" hangingPunct="1">
              <a:buFont typeface="Arial" charset="0"/>
              <a:buNone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7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figure_06_13e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>
            <a:fillRect/>
          </a:stretch>
        </p:blipFill>
        <p:spPr bwMode="auto">
          <a:xfrm>
            <a:off x="1100138" y="219075"/>
            <a:ext cx="68738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7772400" y="6477000"/>
            <a:ext cx="122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6.13e</a:t>
            </a:r>
          </a:p>
        </p:txBody>
      </p:sp>
    </p:spTree>
    <p:extLst>
      <p:ext uri="{BB962C8B-B14F-4D97-AF65-F5344CB8AC3E}">
        <p14:creationId xmlns:p14="http://schemas.microsoft.com/office/powerpoint/2010/main" val="7347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Special Movements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Inversion</a:t>
            </a:r>
          </a:p>
          <a:p>
            <a:pPr lvl="1" eaLnBrk="1" hangingPunct="1"/>
            <a:r>
              <a:rPr lang="en-US">
                <a:latin typeface="Arial" charset="0"/>
              </a:rPr>
              <a:t>Turn sole of foot medially</a:t>
            </a:r>
          </a:p>
          <a:p>
            <a:pPr eaLnBrk="1" hangingPunct="1"/>
            <a:r>
              <a:rPr lang="en-US">
                <a:latin typeface="Arial" charset="0"/>
              </a:rPr>
              <a:t>Eversion</a:t>
            </a:r>
          </a:p>
          <a:p>
            <a:pPr lvl="1" eaLnBrk="1" hangingPunct="1"/>
            <a:r>
              <a:rPr lang="en-US">
                <a:latin typeface="Arial" charset="0"/>
              </a:rPr>
              <a:t>Turn sole of foot laterally</a:t>
            </a:r>
          </a:p>
        </p:txBody>
      </p:sp>
    </p:spTree>
    <p:extLst>
      <p:ext uri="{BB962C8B-B14F-4D97-AF65-F5344CB8AC3E}">
        <p14:creationId xmlns:p14="http://schemas.microsoft.com/office/powerpoint/2010/main" val="228055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figure_06_13f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"/>
          <a:stretch>
            <a:fillRect/>
          </a:stretch>
        </p:blipFill>
        <p:spPr bwMode="auto">
          <a:xfrm>
            <a:off x="319088" y="227013"/>
            <a:ext cx="8428037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10"/>
          <p:cNvSpPr txBox="1">
            <a:spLocks noChangeArrowheads="1"/>
          </p:cNvSpPr>
          <p:nvPr/>
        </p:nvSpPr>
        <p:spPr bwMode="auto">
          <a:xfrm>
            <a:off x="7848600" y="6477000"/>
            <a:ext cx="1182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6.13f</a:t>
            </a:r>
          </a:p>
        </p:txBody>
      </p:sp>
    </p:spTree>
    <p:extLst>
      <p:ext uri="{BB962C8B-B14F-4D97-AF65-F5344CB8AC3E}">
        <p14:creationId xmlns:p14="http://schemas.microsoft.com/office/powerpoint/2010/main" val="326848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Special Movements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Supination</a:t>
            </a:r>
          </a:p>
          <a:p>
            <a:pPr lvl="1" eaLnBrk="1" hangingPunct="1"/>
            <a:r>
              <a:rPr lang="en-US">
                <a:latin typeface="Arial" charset="0"/>
              </a:rPr>
              <a:t>Forearm rotates laterally so palm faces anteriorly</a:t>
            </a:r>
          </a:p>
          <a:p>
            <a:pPr lvl="1" eaLnBrk="1" hangingPunct="1"/>
            <a:r>
              <a:rPr lang="en-US">
                <a:latin typeface="Arial" charset="0"/>
              </a:rPr>
              <a:t>Radius and ulna are parallel</a:t>
            </a:r>
          </a:p>
          <a:p>
            <a:pPr eaLnBrk="1" hangingPunct="1"/>
            <a:r>
              <a:rPr lang="en-US">
                <a:latin typeface="Arial" charset="0"/>
              </a:rPr>
              <a:t>Pronation</a:t>
            </a:r>
          </a:p>
          <a:p>
            <a:pPr lvl="1" eaLnBrk="1" hangingPunct="1"/>
            <a:r>
              <a:rPr lang="en-US">
                <a:latin typeface="Arial" charset="0"/>
              </a:rPr>
              <a:t>Forearm rotates medially so palm faces posteriorly </a:t>
            </a:r>
          </a:p>
          <a:p>
            <a:pPr lvl="1" eaLnBrk="1" hangingPunct="1"/>
            <a:r>
              <a:rPr lang="en-US">
                <a:latin typeface="Arial" charset="0"/>
              </a:rPr>
              <a:t>Radius and ulna cross each other like an X</a:t>
            </a:r>
          </a:p>
        </p:txBody>
      </p:sp>
    </p:spTree>
    <p:extLst>
      <p:ext uri="{BB962C8B-B14F-4D97-AF65-F5344CB8AC3E}">
        <p14:creationId xmlns:p14="http://schemas.microsoft.com/office/powerpoint/2010/main" val="3333659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5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6.13g</a:t>
            </a:r>
          </a:p>
        </p:txBody>
      </p:sp>
      <p:pic>
        <p:nvPicPr>
          <p:cNvPr id="91139" name="Picture 5" descr="figure_06_13g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"/>
          <a:stretch>
            <a:fillRect/>
          </a:stretch>
        </p:blipFill>
        <p:spPr bwMode="auto">
          <a:xfrm>
            <a:off x="274638" y="574675"/>
            <a:ext cx="859472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597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Special Movements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Opposition</a:t>
            </a:r>
          </a:p>
          <a:p>
            <a:pPr lvl="1" eaLnBrk="1" hangingPunct="1"/>
            <a:r>
              <a:rPr lang="en-US">
                <a:latin typeface="Arial" charset="0"/>
              </a:rPr>
              <a:t>Move thumb to touch the tips of other fingers on the same hand</a:t>
            </a:r>
          </a:p>
        </p:txBody>
      </p:sp>
    </p:spTree>
    <p:extLst>
      <p:ext uri="{BB962C8B-B14F-4D97-AF65-F5344CB8AC3E}">
        <p14:creationId xmlns:p14="http://schemas.microsoft.com/office/powerpoint/2010/main" val="304873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figure_06_13h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"/>
          <a:stretch>
            <a:fillRect/>
          </a:stretch>
        </p:blipFill>
        <p:spPr bwMode="auto">
          <a:xfrm>
            <a:off x="801688" y="236538"/>
            <a:ext cx="7467600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10"/>
          <p:cNvSpPr txBox="1">
            <a:spLocks noChangeArrowheads="1"/>
          </p:cNvSpPr>
          <p:nvPr/>
        </p:nvSpPr>
        <p:spPr bwMode="auto">
          <a:xfrm>
            <a:off x="7772400" y="6477000"/>
            <a:ext cx="123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6.13h</a:t>
            </a:r>
          </a:p>
        </p:txBody>
      </p:sp>
    </p:spTree>
    <p:extLst>
      <p:ext uri="{BB962C8B-B14F-4D97-AF65-F5344CB8AC3E}">
        <p14:creationId xmlns:p14="http://schemas.microsoft.com/office/powerpoint/2010/main" val="346334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Skeletal Muscle Characteristics</a:t>
            </a:r>
          </a:p>
        </p:txBody>
      </p:sp>
      <p:sp>
        <p:nvSpPr>
          <p:cNvPr id="9219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45644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Attached </a:t>
            </a:r>
            <a:r>
              <a:rPr lang="en-US" dirty="0">
                <a:latin typeface="Arial" charset="0"/>
              </a:rPr>
              <a:t>by tendons to bones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Multinucleate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Striated—have visible banding</a:t>
            </a:r>
          </a:p>
          <a:p>
            <a:pPr eaLnBrk="1" hangingPunct="1"/>
            <a:r>
              <a:rPr lang="en-US" dirty="0">
                <a:latin typeface="Arial" charset="0"/>
              </a:rPr>
              <a:t>Voluntary—subject to conscious control</a:t>
            </a:r>
          </a:p>
        </p:txBody>
      </p:sp>
      <p:pic>
        <p:nvPicPr>
          <p:cNvPr id="5" name="Picture 4" descr="striated musc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9" t="26925"/>
          <a:stretch/>
        </p:blipFill>
        <p:spPr>
          <a:xfrm>
            <a:off x="2540299" y="3286602"/>
            <a:ext cx="3735370" cy="35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68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Muscle Tone</a:t>
            </a:r>
          </a:p>
        </p:txBody>
      </p:sp>
      <p:sp>
        <p:nvSpPr>
          <p:cNvPr id="70659" name="Rectangle 1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Some fibers are contracted even in a relaxed muscle</a:t>
            </a:r>
          </a:p>
          <a:p>
            <a:pPr eaLnBrk="1" hangingPunct="1"/>
            <a:r>
              <a:rPr lang="en-US">
                <a:latin typeface="Arial" charset="0"/>
              </a:rPr>
              <a:t>Different fibers contract at different times to provide muscle tone and to be constantly ready </a:t>
            </a:r>
          </a:p>
        </p:txBody>
      </p:sp>
    </p:spTree>
    <p:extLst>
      <p:ext uri="{BB962C8B-B14F-4D97-AF65-F5344CB8AC3E}">
        <p14:creationId xmlns:p14="http://schemas.microsoft.com/office/powerpoint/2010/main" val="35579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166326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Microscopic Anatomy of Skeletal Muscle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66489" y="223514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Sarcomere—contractile unit of a muscle fiber</a:t>
            </a:r>
          </a:p>
          <a:p>
            <a:pPr eaLnBrk="1" hangingPunct="1"/>
            <a:r>
              <a:rPr lang="en-US" dirty="0">
                <a:latin typeface="Arial" charset="0"/>
              </a:rPr>
              <a:t>Organization of the sarcomere</a:t>
            </a:r>
          </a:p>
          <a:p>
            <a:pPr lvl="1" eaLnBrk="1" hangingPunct="1"/>
            <a:r>
              <a:rPr lang="en-US" dirty="0" err="1">
                <a:latin typeface="Arial" charset="0"/>
              </a:rPr>
              <a:t>Myofilaments</a:t>
            </a:r>
            <a:endParaRPr lang="en-US" dirty="0"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Thick filaments = myosin filaments</a:t>
            </a:r>
          </a:p>
          <a:p>
            <a:pPr lvl="2" eaLnBrk="1" hangingPunct="1"/>
            <a:r>
              <a:rPr lang="en-US" dirty="0">
                <a:latin typeface="Arial" charset="0"/>
              </a:rPr>
              <a:t>Thin filaments = actin filaments</a:t>
            </a: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38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6" descr="figure_06_03d_unlabel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9" b="13024"/>
          <a:stretch/>
        </p:blipFill>
        <p:spPr bwMode="auto">
          <a:xfrm>
            <a:off x="345396" y="546100"/>
            <a:ext cx="8594725" cy="327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239714" y="885054"/>
            <a:ext cx="214469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 err="1" smtClean="0">
                <a:cs typeface="ＭＳ Ｐゴシック" charset="0"/>
              </a:rPr>
              <a:t>Myofilament</a:t>
            </a:r>
            <a:r>
              <a:rPr lang="en-US" sz="1700" b="1" dirty="0" smtClean="0">
                <a:cs typeface="ＭＳ Ｐゴシック" charset="0"/>
              </a:rPr>
              <a:t> </a:t>
            </a:r>
            <a:r>
              <a:rPr lang="en-US" sz="1700" b="1" dirty="0">
                <a:cs typeface="ＭＳ Ｐゴシック" charset="0"/>
              </a:rPr>
              <a:t>structure </a:t>
            </a:r>
            <a:r>
              <a:rPr lang="en-US" sz="1700" b="1" dirty="0" smtClean="0">
                <a:cs typeface="ＭＳ Ｐゴシック" charset="0"/>
              </a:rPr>
              <a:t>(</a:t>
            </a:r>
            <a:r>
              <a:rPr lang="en-US" sz="1700" b="1" dirty="0">
                <a:cs typeface="ＭＳ Ｐゴシック" charset="0"/>
              </a:rPr>
              <a:t>within one sarcomere)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14911" y="0"/>
            <a:ext cx="5116513" cy="1131887"/>
            <a:chOff x="3124200" y="1277938"/>
            <a:chExt cx="5116513" cy="1131887"/>
          </a:xfrm>
        </p:grpSpPr>
        <p:sp>
          <p:nvSpPr>
            <p:cNvPr id="27652" name="Line 40"/>
            <p:cNvSpPr>
              <a:spLocks noChangeShapeType="1"/>
            </p:cNvSpPr>
            <p:nvPr/>
          </p:nvSpPr>
          <p:spPr bwMode="auto">
            <a:xfrm flipV="1">
              <a:off x="5591175" y="1565275"/>
              <a:ext cx="0" cy="1333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AutoShape 4"/>
            <p:cNvSpPr>
              <a:spLocks/>
            </p:cNvSpPr>
            <p:nvPr/>
          </p:nvSpPr>
          <p:spPr bwMode="auto">
            <a:xfrm rot="-5400000">
              <a:off x="5518151" y="1212850"/>
              <a:ext cx="127000" cy="1095375"/>
            </a:xfrm>
            <a:prstGeom prst="rightBracket">
              <a:avLst>
                <a:gd name="adj" fmla="val 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r" eaLnBrk="1" hangingPunct="1"/>
              <a:endParaRPr lang="en-US" sz="1800" b="1"/>
            </a:p>
          </p:txBody>
        </p:sp>
        <p:sp>
          <p:nvSpPr>
            <p:cNvPr id="27654" name="Text Box 11"/>
            <p:cNvSpPr txBox="1">
              <a:spLocks noChangeArrowheads="1"/>
            </p:cNvSpPr>
            <p:nvPr/>
          </p:nvSpPr>
          <p:spPr bwMode="auto">
            <a:xfrm>
              <a:off x="3124200" y="1277938"/>
              <a:ext cx="181927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cs typeface="ＭＳ Ｐゴシック" charset="0"/>
                </a:rPr>
                <a:t>Thick filament</a:t>
              </a:r>
            </a:p>
          </p:txBody>
        </p:sp>
        <p:sp>
          <p:nvSpPr>
            <p:cNvPr id="27655" name="Text Box 12"/>
            <p:cNvSpPr txBox="1">
              <a:spLocks noChangeArrowheads="1"/>
            </p:cNvSpPr>
            <p:nvPr/>
          </p:nvSpPr>
          <p:spPr bwMode="auto">
            <a:xfrm>
              <a:off x="4965700" y="1277938"/>
              <a:ext cx="1281113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cs typeface="ＭＳ Ｐゴシック" charset="0"/>
                </a:rPr>
                <a:t>Bare zone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6597650" y="1277938"/>
              <a:ext cx="1643063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>
                  <a:cs typeface="ＭＳ Ｐゴシック" charset="0"/>
                </a:rPr>
                <a:t>Thin filament</a:t>
              </a:r>
            </a:p>
          </p:txBody>
        </p:sp>
        <p:sp>
          <p:nvSpPr>
            <p:cNvPr id="27658" name="Line 31"/>
            <p:cNvSpPr>
              <a:spLocks noChangeShapeType="1"/>
            </p:cNvSpPr>
            <p:nvPr/>
          </p:nvSpPr>
          <p:spPr bwMode="auto">
            <a:xfrm flipV="1">
              <a:off x="3930650" y="1546225"/>
              <a:ext cx="0" cy="86360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35"/>
            <p:cNvSpPr>
              <a:spLocks noChangeShapeType="1"/>
            </p:cNvSpPr>
            <p:nvPr/>
          </p:nvSpPr>
          <p:spPr bwMode="auto">
            <a:xfrm flipV="1">
              <a:off x="7356475" y="1568450"/>
              <a:ext cx="0" cy="35242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37"/>
            <p:cNvSpPr>
              <a:spLocks noChangeShapeType="1"/>
            </p:cNvSpPr>
            <p:nvPr/>
          </p:nvSpPr>
          <p:spPr bwMode="auto">
            <a:xfrm flipV="1">
              <a:off x="3930650" y="1546225"/>
              <a:ext cx="0" cy="863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41"/>
            <p:cNvSpPr>
              <a:spLocks noChangeShapeType="1"/>
            </p:cNvSpPr>
            <p:nvPr/>
          </p:nvSpPr>
          <p:spPr bwMode="auto">
            <a:xfrm flipV="1">
              <a:off x="7356475" y="1568450"/>
              <a:ext cx="0" cy="3524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sliding filament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8442"/>
            <a:ext cx="3006424" cy="1670236"/>
          </a:xfrm>
          <a:prstGeom prst="rect">
            <a:avLst/>
          </a:prstGeom>
        </p:spPr>
      </p:pic>
      <p:pic>
        <p:nvPicPr>
          <p:cNvPr id="4" name="Picture 3" descr="sliding filament 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65" y="4017506"/>
            <a:ext cx="3160459" cy="1755811"/>
          </a:xfrm>
          <a:prstGeom prst="rect">
            <a:avLst/>
          </a:prstGeom>
        </p:spPr>
      </p:pic>
      <p:pic>
        <p:nvPicPr>
          <p:cNvPr id="5" name="Picture 4" descr="sliding filament 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50" y="5587734"/>
            <a:ext cx="3395472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6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8138"/>
            <a:ext cx="8534400" cy="990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Stimulation and Contraction of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Single Skeletal Muscle Cells</a:t>
            </a:r>
          </a:p>
        </p:txBody>
      </p:sp>
      <p:sp>
        <p:nvSpPr>
          <p:cNvPr id="28675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5735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Excitability (also called responsiveness or irritability)—ability to receive and respond to a stimulus</a:t>
            </a:r>
          </a:p>
          <a:p>
            <a:pPr eaLnBrk="1" hangingPunct="1"/>
            <a:r>
              <a:rPr lang="en-US" dirty="0">
                <a:latin typeface="Arial" charset="0"/>
              </a:rPr>
              <a:t>Contractility—ability to shorten when an adequate stimulus is received</a:t>
            </a:r>
          </a:p>
          <a:p>
            <a:pPr eaLnBrk="1" hangingPunct="1"/>
            <a:r>
              <a:rPr lang="en-US" dirty="0">
                <a:latin typeface="Arial" charset="0"/>
              </a:rPr>
              <a:t>Extensibility—ability of muscle cells to be stretched</a:t>
            </a:r>
          </a:p>
          <a:p>
            <a:pPr eaLnBrk="1" hangingPunct="1"/>
            <a:r>
              <a:rPr lang="en-US" dirty="0">
                <a:latin typeface="Arial" charset="0"/>
              </a:rPr>
              <a:t>Elasticity—ability to recoil and resume resting length after stretching</a:t>
            </a:r>
          </a:p>
        </p:txBody>
      </p:sp>
    </p:spTree>
    <p:extLst>
      <p:ext uri="{BB962C8B-B14F-4D97-AF65-F5344CB8AC3E}">
        <p14:creationId xmlns:p14="http://schemas.microsoft.com/office/powerpoint/2010/main" val="2474116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7924800" y="6477000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6.4a</a:t>
            </a:r>
          </a:p>
        </p:txBody>
      </p:sp>
      <p:pic>
        <p:nvPicPr>
          <p:cNvPr id="30723" name="Picture 27" descr="figure_06_04a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3"/>
          <a:stretch>
            <a:fillRect/>
          </a:stretch>
        </p:blipFill>
        <p:spPr bwMode="auto">
          <a:xfrm>
            <a:off x="1219200" y="273050"/>
            <a:ext cx="6761163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Line 111"/>
          <p:cNvSpPr>
            <a:spLocks noChangeShapeType="1"/>
          </p:cNvSpPr>
          <p:nvPr/>
        </p:nvSpPr>
        <p:spPr bwMode="auto">
          <a:xfrm flipV="1">
            <a:off x="2174875" y="755650"/>
            <a:ext cx="3175" cy="4778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Freeform 112"/>
          <p:cNvSpPr>
            <a:spLocks/>
          </p:cNvSpPr>
          <p:nvPr/>
        </p:nvSpPr>
        <p:spPr bwMode="auto">
          <a:xfrm>
            <a:off x="2409825" y="2111375"/>
            <a:ext cx="279400" cy="971550"/>
          </a:xfrm>
          <a:custGeom>
            <a:avLst/>
            <a:gdLst>
              <a:gd name="T0" fmla="*/ 2147483647 w 176"/>
              <a:gd name="T1" fmla="*/ 2147483647 h 612"/>
              <a:gd name="T2" fmla="*/ 0 w 176"/>
              <a:gd name="T3" fmla="*/ 2147483647 h 612"/>
              <a:gd name="T4" fmla="*/ 2147483647 w 176"/>
              <a:gd name="T5" fmla="*/ 0 h 612"/>
              <a:gd name="T6" fmla="*/ 0 60000 65536"/>
              <a:gd name="T7" fmla="*/ 0 60000 65536"/>
              <a:gd name="T8" fmla="*/ 0 60000 65536"/>
              <a:gd name="T9" fmla="*/ 0 w 176"/>
              <a:gd name="T10" fmla="*/ 0 h 612"/>
              <a:gd name="T11" fmla="*/ 176 w 176"/>
              <a:gd name="T12" fmla="*/ 612 h 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612">
                <a:moveTo>
                  <a:pt x="110" y="32"/>
                </a:moveTo>
                <a:lnTo>
                  <a:pt x="0" y="612"/>
                </a:lnTo>
                <a:lnTo>
                  <a:pt x="176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Freeform 114"/>
          <p:cNvSpPr>
            <a:spLocks/>
          </p:cNvSpPr>
          <p:nvPr/>
        </p:nvSpPr>
        <p:spPr bwMode="auto">
          <a:xfrm>
            <a:off x="4240213" y="2374900"/>
            <a:ext cx="647700" cy="503238"/>
          </a:xfrm>
          <a:custGeom>
            <a:avLst/>
            <a:gdLst>
              <a:gd name="T0" fmla="*/ 0 w 405"/>
              <a:gd name="T1" fmla="*/ 2147483647 h 309"/>
              <a:gd name="T2" fmla="*/ 0 w 405"/>
              <a:gd name="T3" fmla="*/ 2147483647 h 309"/>
              <a:gd name="T4" fmla="*/ 2147483647 w 405"/>
              <a:gd name="T5" fmla="*/ 0 h 309"/>
              <a:gd name="T6" fmla="*/ 0 60000 65536"/>
              <a:gd name="T7" fmla="*/ 0 60000 65536"/>
              <a:gd name="T8" fmla="*/ 0 60000 65536"/>
              <a:gd name="T9" fmla="*/ 0 w 405"/>
              <a:gd name="T10" fmla="*/ 0 h 309"/>
              <a:gd name="T11" fmla="*/ 405 w 405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5" h="309">
                <a:moveTo>
                  <a:pt x="0" y="309"/>
                </a:moveTo>
                <a:lnTo>
                  <a:pt x="0" y="191"/>
                </a:lnTo>
                <a:lnTo>
                  <a:pt x="405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117"/>
          <p:cNvSpPr>
            <a:spLocks noChangeShapeType="1"/>
          </p:cNvSpPr>
          <p:nvPr/>
        </p:nvSpPr>
        <p:spPr bwMode="auto">
          <a:xfrm>
            <a:off x="6319838" y="533400"/>
            <a:ext cx="0" cy="885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119"/>
          <p:cNvSpPr>
            <a:spLocks noChangeShapeType="1"/>
          </p:cNvSpPr>
          <p:nvPr/>
        </p:nvSpPr>
        <p:spPr bwMode="auto">
          <a:xfrm>
            <a:off x="5537200" y="3543300"/>
            <a:ext cx="0" cy="984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120"/>
          <p:cNvSpPr>
            <a:spLocks noChangeShapeType="1"/>
          </p:cNvSpPr>
          <p:nvPr/>
        </p:nvSpPr>
        <p:spPr bwMode="auto">
          <a:xfrm flipH="1">
            <a:off x="5537200" y="3768725"/>
            <a:ext cx="301625" cy="2889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13"/>
          <p:cNvSpPr>
            <a:spLocks noChangeShapeType="1"/>
          </p:cNvSpPr>
          <p:nvPr/>
        </p:nvSpPr>
        <p:spPr bwMode="auto">
          <a:xfrm>
            <a:off x="4195763" y="2119313"/>
            <a:ext cx="0" cy="180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6"/>
          <p:cNvSpPr>
            <a:spLocks noChangeShapeType="1"/>
          </p:cNvSpPr>
          <p:nvPr/>
        </p:nvSpPr>
        <p:spPr bwMode="auto">
          <a:xfrm>
            <a:off x="5210175" y="1789113"/>
            <a:ext cx="0" cy="1762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15"/>
          <p:cNvSpPr>
            <a:spLocks noChangeShapeType="1"/>
          </p:cNvSpPr>
          <p:nvPr/>
        </p:nvSpPr>
        <p:spPr bwMode="auto">
          <a:xfrm>
            <a:off x="4568825" y="1784350"/>
            <a:ext cx="0" cy="371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Text Box 86"/>
          <p:cNvSpPr txBox="1">
            <a:spLocks noChangeArrowheads="1"/>
          </p:cNvSpPr>
          <p:nvPr/>
        </p:nvSpPr>
        <p:spPr bwMode="auto">
          <a:xfrm>
            <a:off x="1235075" y="62690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(a)</a:t>
            </a:r>
          </a:p>
        </p:txBody>
      </p:sp>
      <p:sp>
        <p:nvSpPr>
          <p:cNvPr id="30734" name="Text Box 87"/>
          <p:cNvSpPr txBox="1">
            <a:spLocks noChangeArrowheads="1"/>
          </p:cNvSpPr>
          <p:nvPr/>
        </p:nvSpPr>
        <p:spPr bwMode="auto">
          <a:xfrm>
            <a:off x="1524000" y="468313"/>
            <a:ext cx="1658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Spinal cord</a:t>
            </a:r>
          </a:p>
        </p:txBody>
      </p:sp>
      <p:sp>
        <p:nvSpPr>
          <p:cNvPr id="30735" name="Text Box 88"/>
          <p:cNvSpPr txBox="1">
            <a:spLocks noChangeArrowheads="1"/>
          </p:cNvSpPr>
          <p:nvPr/>
        </p:nvSpPr>
        <p:spPr bwMode="auto">
          <a:xfrm>
            <a:off x="4176713" y="1276350"/>
            <a:ext cx="83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Motor </a:t>
            </a:r>
            <a:br>
              <a:rPr lang="en-US" sz="1600" b="1">
                <a:cs typeface="ＭＳ Ｐゴシック" charset="0"/>
              </a:rPr>
            </a:br>
            <a:r>
              <a:rPr lang="en-US" sz="1600" b="1">
                <a:cs typeface="ＭＳ Ｐゴシック" charset="0"/>
              </a:rPr>
              <a:t>unit 1</a:t>
            </a:r>
          </a:p>
        </p:txBody>
      </p:sp>
      <p:sp>
        <p:nvSpPr>
          <p:cNvPr id="30736" name="Text Box 89"/>
          <p:cNvSpPr txBox="1">
            <a:spLocks noChangeArrowheads="1"/>
          </p:cNvSpPr>
          <p:nvPr/>
        </p:nvSpPr>
        <p:spPr bwMode="auto">
          <a:xfrm>
            <a:off x="4940300" y="1271588"/>
            <a:ext cx="839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Motor </a:t>
            </a:r>
            <a:br>
              <a:rPr lang="en-US" sz="1600" b="1">
                <a:cs typeface="ＭＳ Ｐゴシック" charset="0"/>
              </a:rPr>
            </a:br>
            <a:r>
              <a:rPr lang="en-US" sz="1600" b="1">
                <a:cs typeface="ＭＳ Ｐゴシック" charset="0"/>
              </a:rPr>
              <a:t>unit 2</a:t>
            </a:r>
          </a:p>
        </p:txBody>
      </p:sp>
      <p:sp>
        <p:nvSpPr>
          <p:cNvPr id="30737" name="Text Box 90"/>
          <p:cNvSpPr txBox="1">
            <a:spLocks noChangeArrowheads="1"/>
          </p:cNvSpPr>
          <p:nvPr/>
        </p:nvSpPr>
        <p:spPr bwMode="auto">
          <a:xfrm>
            <a:off x="3573463" y="225425"/>
            <a:ext cx="4465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Axon terminals at neuromuscular junctions</a:t>
            </a:r>
          </a:p>
        </p:txBody>
      </p:sp>
      <p:sp>
        <p:nvSpPr>
          <p:cNvPr id="30738" name="Text Box 91"/>
          <p:cNvSpPr txBox="1">
            <a:spLocks noChangeArrowheads="1"/>
          </p:cNvSpPr>
          <p:nvPr/>
        </p:nvSpPr>
        <p:spPr bwMode="auto">
          <a:xfrm>
            <a:off x="3819525" y="2236788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Nerve</a:t>
            </a:r>
          </a:p>
        </p:txBody>
      </p:sp>
      <p:sp>
        <p:nvSpPr>
          <p:cNvPr id="30739" name="Text Box 92"/>
          <p:cNvSpPr txBox="1">
            <a:spLocks noChangeArrowheads="1"/>
          </p:cNvSpPr>
          <p:nvPr/>
        </p:nvSpPr>
        <p:spPr bwMode="auto">
          <a:xfrm>
            <a:off x="3736975" y="2809875"/>
            <a:ext cx="12652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Axon of</a:t>
            </a:r>
            <a:br>
              <a:rPr lang="en-US" sz="1600" b="1">
                <a:cs typeface="ＭＳ Ｐゴシック" charset="0"/>
              </a:rPr>
            </a:br>
            <a:r>
              <a:rPr lang="en-US" sz="1600" b="1">
                <a:cs typeface="ＭＳ Ｐゴシック" charset="0"/>
              </a:rPr>
              <a:t>motor</a:t>
            </a:r>
            <a:br>
              <a:rPr lang="en-US" sz="1600" b="1">
                <a:cs typeface="ＭＳ Ｐゴシック" charset="0"/>
              </a:rPr>
            </a:br>
            <a:r>
              <a:rPr lang="en-US" sz="1600" b="1">
                <a:cs typeface="ＭＳ Ｐゴシック" charset="0"/>
              </a:rPr>
              <a:t>neuron</a:t>
            </a:r>
          </a:p>
        </p:txBody>
      </p:sp>
      <p:sp>
        <p:nvSpPr>
          <p:cNvPr id="30740" name="Text Box 93"/>
          <p:cNvSpPr txBox="1">
            <a:spLocks noChangeArrowheads="1"/>
          </p:cNvSpPr>
          <p:nvPr/>
        </p:nvSpPr>
        <p:spPr bwMode="auto">
          <a:xfrm>
            <a:off x="1738313" y="3021013"/>
            <a:ext cx="1608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Motor neuron</a:t>
            </a:r>
            <a:br>
              <a:rPr lang="en-US" sz="1600" b="1">
                <a:cs typeface="ＭＳ Ｐゴシック" charset="0"/>
              </a:rPr>
            </a:br>
            <a:r>
              <a:rPr lang="en-US" sz="1600" b="1">
                <a:cs typeface="ＭＳ Ｐゴシック" charset="0"/>
              </a:rPr>
              <a:t>cell bodies</a:t>
            </a:r>
          </a:p>
        </p:txBody>
      </p:sp>
      <p:sp>
        <p:nvSpPr>
          <p:cNvPr id="30741" name="Text Box 94"/>
          <p:cNvSpPr txBox="1">
            <a:spLocks noChangeArrowheads="1"/>
          </p:cNvSpPr>
          <p:nvPr/>
        </p:nvSpPr>
        <p:spPr bwMode="auto">
          <a:xfrm>
            <a:off x="2087563" y="4464050"/>
            <a:ext cx="960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Muscle</a:t>
            </a:r>
          </a:p>
        </p:txBody>
      </p:sp>
      <p:sp>
        <p:nvSpPr>
          <p:cNvPr id="30742" name="Text Box 95"/>
          <p:cNvSpPr txBox="1">
            <a:spLocks noChangeArrowheads="1"/>
          </p:cNvSpPr>
          <p:nvPr/>
        </p:nvSpPr>
        <p:spPr bwMode="auto">
          <a:xfrm>
            <a:off x="4805363" y="4465638"/>
            <a:ext cx="174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Muscle fibers</a:t>
            </a:r>
          </a:p>
        </p:txBody>
      </p:sp>
      <p:sp>
        <p:nvSpPr>
          <p:cNvPr id="30743" name="Freeform 108"/>
          <p:cNvSpPr>
            <a:spLocks/>
          </p:cNvSpPr>
          <p:nvPr/>
        </p:nvSpPr>
        <p:spPr bwMode="auto">
          <a:xfrm>
            <a:off x="2917825" y="4648200"/>
            <a:ext cx="590550" cy="203200"/>
          </a:xfrm>
          <a:custGeom>
            <a:avLst/>
            <a:gdLst>
              <a:gd name="T0" fmla="*/ 0 w 372"/>
              <a:gd name="T1" fmla="*/ 0 h 128"/>
              <a:gd name="T2" fmla="*/ 2147483647 w 372"/>
              <a:gd name="T3" fmla="*/ 0 h 128"/>
              <a:gd name="T4" fmla="*/ 2147483647 w 372"/>
              <a:gd name="T5" fmla="*/ 2147483647 h 128"/>
              <a:gd name="T6" fmla="*/ 0 60000 65536"/>
              <a:gd name="T7" fmla="*/ 0 60000 65536"/>
              <a:gd name="T8" fmla="*/ 0 60000 65536"/>
              <a:gd name="T9" fmla="*/ 0 w 372"/>
              <a:gd name="T10" fmla="*/ 0 h 128"/>
              <a:gd name="T11" fmla="*/ 372 w 372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28">
                <a:moveTo>
                  <a:pt x="0" y="0"/>
                </a:moveTo>
                <a:lnTo>
                  <a:pt x="148" y="0"/>
                </a:lnTo>
                <a:lnTo>
                  <a:pt x="372" y="12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Freeform 118"/>
          <p:cNvSpPr>
            <a:spLocks/>
          </p:cNvSpPr>
          <p:nvPr/>
        </p:nvSpPr>
        <p:spPr bwMode="auto">
          <a:xfrm>
            <a:off x="2917825" y="4648200"/>
            <a:ext cx="590550" cy="203200"/>
          </a:xfrm>
          <a:custGeom>
            <a:avLst/>
            <a:gdLst>
              <a:gd name="T0" fmla="*/ 0 w 372"/>
              <a:gd name="T1" fmla="*/ 0 h 128"/>
              <a:gd name="T2" fmla="*/ 2147483647 w 372"/>
              <a:gd name="T3" fmla="*/ 0 h 128"/>
              <a:gd name="T4" fmla="*/ 2147483647 w 372"/>
              <a:gd name="T5" fmla="*/ 2147483647 h 128"/>
              <a:gd name="T6" fmla="*/ 0 60000 65536"/>
              <a:gd name="T7" fmla="*/ 0 60000 65536"/>
              <a:gd name="T8" fmla="*/ 0 60000 65536"/>
              <a:gd name="T9" fmla="*/ 0 w 372"/>
              <a:gd name="T10" fmla="*/ 0 h 128"/>
              <a:gd name="T11" fmla="*/ 372 w 372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28">
                <a:moveTo>
                  <a:pt x="0" y="0"/>
                </a:moveTo>
                <a:lnTo>
                  <a:pt x="148" y="0"/>
                </a:lnTo>
                <a:lnTo>
                  <a:pt x="372" y="12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2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7391400" y="6477000"/>
            <a:ext cx="163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6.5, step 4</a:t>
            </a:r>
          </a:p>
        </p:txBody>
      </p:sp>
      <p:pic>
        <p:nvPicPr>
          <p:cNvPr id="40963" name="Picture 64" descr="figure_06_05_labeled_STEP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27461" r="17079" b="35188"/>
          <a:stretch>
            <a:fillRect/>
          </a:stretch>
        </p:blipFill>
        <p:spPr bwMode="auto">
          <a:xfrm>
            <a:off x="3043238" y="1535113"/>
            <a:ext cx="434181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Freeform 235"/>
          <p:cNvSpPr>
            <a:spLocks/>
          </p:cNvSpPr>
          <p:nvPr/>
        </p:nvSpPr>
        <p:spPr bwMode="auto">
          <a:xfrm flipH="1">
            <a:off x="6269038" y="2743200"/>
            <a:ext cx="284162" cy="255588"/>
          </a:xfrm>
          <a:custGeom>
            <a:avLst/>
            <a:gdLst>
              <a:gd name="T0" fmla="*/ 0 w 98"/>
              <a:gd name="T1" fmla="*/ 0 h 91"/>
              <a:gd name="T2" fmla="*/ 2147483647 w 98"/>
              <a:gd name="T3" fmla="*/ 2147483647 h 91"/>
              <a:gd name="T4" fmla="*/ 2147483647 w 98"/>
              <a:gd name="T5" fmla="*/ 2147483647 h 91"/>
              <a:gd name="T6" fmla="*/ 0 60000 65536"/>
              <a:gd name="T7" fmla="*/ 0 60000 65536"/>
              <a:gd name="T8" fmla="*/ 0 60000 65536"/>
              <a:gd name="T9" fmla="*/ 0 w 98"/>
              <a:gd name="T10" fmla="*/ 0 h 91"/>
              <a:gd name="T11" fmla="*/ 98 w 98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91">
                <a:moveTo>
                  <a:pt x="0" y="0"/>
                </a:moveTo>
                <a:cubicBezTo>
                  <a:pt x="23" y="15"/>
                  <a:pt x="47" y="31"/>
                  <a:pt x="63" y="46"/>
                </a:cubicBezTo>
                <a:cubicBezTo>
                  <a:pt x="79" y="61"/>
                  <a:pt x="88" y="76"/>
                  <a:pt x="98" y="91"/>
                </a:cubicBez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66"/>
          <p:cNvSpPr>
            <a:spLocks noChangeShapeType="1"/>
          </p:cNvSpPr>
          <p:nvPr/>
        </p:nvSpPr>
        <p:spPr bwMode="auto">
          <a:xfrm>
            <a:off x="2846388" y="1931988"/>
            <a:ext cx="219392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Freeform 67"/>
          <p:cNvSpPr>
            <a:spLocks/>
          </p:cNvSpPr>
          <p:nvPr/>
        </p:nvSpPr>
        <p:spPr bwMode="auto">
          <a:xfrm>
            <a:off x="2449513" y="2693988"/>
            <a:ext cx="1676400" cy="165100"/>
          </a:xfrm>
          <a:custGeom>
            <a:avLst/>
            <a:gdLst>
              <a:gd name="T0" fmla="*/ 0 w 1056"/>
              <a:gd name="T1" fmla="*/ 0 h 104"/>
              <a:gd name="T2" fmla="*/ 238 w 1056"/>
              <a:gd name="T3" fmla="*/ 0 h 104"/>
              <a:gd name="T4" fmla="*/ 1056 w 1056"/>
              <a:gd name="T5" fmla="*/ 104 h 104"/>
              <a:gd name="T6" fmla="*/ 0 60000 65536"/>
              <a:gd name="T7" fmla="*/ 0 60000 65536"/>
              <a:gd name="T8" fmla="*/ 0 60000 65536"/>
              <a:gd name="T9" fmla="*/ 0 w 1056"/>
              <a:gd name="T10" fmla="*/ 0 h 104"/>
              <a:gd name="T11" fmla="*/ 1056 w 1056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04">
                <a:moveTo>
                  <a:pt x="0" y="0"/>
                </a:moveTo>
                <a:lnTo>
                  <a:pt x="238" y="0"/>
                </a:lnTo>
                <a:lnTo>
                  <a:pt x="1056" y="104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Freeform 68"/>
          <p:cNvSpPr>
            <a:spLocks/>
          </p:cNvSpPr>
          <p:nvPr/>
        </p:nvSpPr>
        <p:spPr bwMode="auto">
          <a:xfrm>
            <a:off x="2439988" y="3646488"/>
            <a:ext cx="2047875" cy="292100"/>
          </a:xfrm>
          <a:custGeom>
            <a:avLst/>
            <a:gdLst>
              <a:gd name="T0" fmla="*/ 0 w 1290"/>
              <a:gd name="T1" fmla="*/ 180 h 184"/>
              <a:gd name="T2" fmla="*/ 1126 w 1290"/>
              <a:gd name="T3" fmla="*/ 184 h 184"/>
              <a:gd name="T4" fmla="*/ 1290 w 1290"/>
              <a:gd name="T5" fmla="*/ 0 h 184"/>
              <a:gd name="T6" fmla="*/ 0 60000 65536"/>
              <a:gd name="T7" fmla="*/ 0 60000 65536"/>
              <a:gd name="T8" fmla="*/ 0 60000 65536"/>
              <a:gd name="T9" fmla="*/ 0 w 1290"/>
              <a:gd name="T10" fmla="*/ 0 h 184"/>
              <a:gd name="T11" fmla="*/ 1290 w 1290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184">
                <a:moveTo>
                  <a:pt x="0" y="180"/>
                </a:moveTo>
                <a:lnTo>
                  <a:pt x="1126" y="184"/>
                </a:lnTo>
                <a:lnTo>
                  <a:pt x="1290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Freeform 69"/>
          <p:cNvSpPr>
            <a:spLocks/>
          </p:cNvSpPr>
          <p:nvPr/>
        </p:nvSpPr>
        <p:spPr bwMode="auto">
          <a:xfrm>
            <a:off x="3865563" y="3995738"/>
            <a:ext cx="987425" cy="219075"/>
          </a:xfrm>
          <a:custGeom>
            <a:avLst/>
            <a:gdLst>
              <a:gd name="T0" fmla="*/ 0 w 622"/>
              <a:gd name="T1" fmla="*/ 138 h 138"/>
              <a:gd name="T2" fmla="*/ 66 w 622"/>
              <a:gd name="T3" fmla="*/ 138 h 138"/>
              <a:gd name="T4" fmla="*/ 622 w 622"/>
              <a:gd name="T5" fmla="*/ 0 h 138"/>
              <a:gd name="T6" fmla="*/ 0 60000 65536"/>
              <a:gd name="T7" fmla="*/ 0 60000 65536"/>
              <a:gd name="T8" fmla="*/ 0 60000 65536"/>
              <a:gd name="T9" fmla="*/ 0 w 622"/>
              <a:gd name="T10" fmla="*/ 0 h 138"/>
              <a:gd name="T11" fmla="*/ 622 w 622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138">
                <a:moveTo>
                  <a:pt x="0" y="138"/>
                </a:moveTo>
                <a:lnTo>
                  <a:pt x="66" y="138"/>
                </a:lnTo>
                <a:lnTo>
                  <a:pt x="622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Freeform 70"/>
          <p:cNvSpPr>
            <a:spLocks/>
          </p:cNvSpPr>
          <p:nvPr/>
        </p:nvSpPr>
        <p:spPr bwMode="auto">
          <a:xfrm>
            <a:off x="2820988" y="4267200"/>
            <a:ext cx="2282825" cy="501650"/>
          </a:xfrm>
          <a:custGeom>
            <a:avLst/>
            <a:gdLst>
              <a:gd name="T0" fmla="*/ 0 w 1438"/>
              <a:gd name="T1" fmla="*/ 314 h 316"/>
              <a:gd name="T2" fmla="*/ 116 w 1438"/>
              <a:gd name="T3" fmla="*/ 316 h 316"/>
              <a:gd name="T4" fmla="*/ 1438 w 1438"/>
              <a:gd name="T5" fmla="*/ 0 h 316"/>
              <a:gd name="T6" fmla="*/ 0 60000 65536"/>
              <a:gd name="T7" fmla="*/ 0 60000 65536"/>
              <a:gd name="T8" fmla="*/ 0 60000 65536"/>
              <a:gd name="T9" fmla="*/ 0 w 1438"/>
              <a:gd name="T10" fmla="*/ 0 h 316"/>
              <a:gd name="T11" fmla="*/ 1438 w 1438"/>
              <a:gd name="T12" fmla="*/ 316 h 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8" h="316">
                <a:moveTo>
                  <a:pt x="0" y="314"/>
                </a:moveTo>
                <a:lnTo>
                  <a:pt x="116" y="316"/>
                </a:lnTo>
                <a:lnTo>
                  <a:pt x="1438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Freeform 71"/>
          <p:cNvSpPr>
            <a:spLocks/>
          </p:cNvSpPr>
          <p:nvPr/>
        </p:nvSpPr>
        <p:spPr bwMode="auto">
          <a:xfrm>
            <a:off x="5821363" y="1735138"/>
            <a:ext cx="533400" cy="898525"/>
          </a:xfrm>
          <a:custGeom>
            <a:avLst/>
            <a:gdLst>
              <a:gd name="T0" fmla="*/ 0 w 336"/>
              <a:gd name="T1" fmla="*/ 566 h 566"/>
              <a:gd name="T2" fmla="*/ 242 w 336"/>
              <a:gd name="T3" fmla="*/ 0 h 566"/>
              <a:gd name="T4" fmla="*/ 336 w 336"/>
              <a:gd name="T5" fmla="*/ 0 h 566"/>
              <a:gd name="T6" fmla="*/ 0 60000 65536"/>
              <a:gd name="T7" fmla="*/ 0 60000 65536"/>
              <a:gd name="T8" fmla="*/ 0 60000 65536"/>
              <a:gd name="T9" fmla="*/ 0 w 336"/>
              <a:gd name="T10" fmla="*/ 0 h 566"/>
              <a:gd name="T11" fmla="*/ 336 w 336"/>
              <a:gd name="T12" fmla="*/ 566 h 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566">
                <a:moveTo>
                  <a:pt x="0" y="566"/>
                </a:moveTo>
                <a:lnTo>
                  <a:pt x="242" y="0"/>
                </a:lnTo>
                <a:lnTo>
                  <a:pt x="336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Freeform 72"/>
          <p:cNvSpPr>
            <a:spLocks/>
          </p:cNvSpPr>
          <p:nvPr/>
        </p:nvSpPr>
        <p:spPr bwMode="auto">
          <a:xfrm>
            <a:off x="6053138" y="2116138"/>
            <a:ext cx="301625" cy="438150"/>
          </a:xfrm>
          <a:custGeom>
            <a:avLst/>
            <a:gdLst>
              <a:gd name="T0" fmla="*/ 0 w 190"/>
              <a:gd name="T1" fmla="*/ 276 h 276"/>
              <a:gd name="T2" fmla="*/ 98 w 190"/>
              <a:gd name="T3" fmla="*/ 0 h 276"/>
              <a:gd name="T4" fmla="*/ 190 w 190"/>
              <a:gd name="T5" fmla="*/ 0 h 276"/>
              <a:gd name="T6" fmla="*/ 0 60000 65536"/>
              <a:gd name="T7" fmla="*/ 0 60000 65536"/>
              <a:gd name="T8" fmla="*/ 0 60000 65536"/>
              <a:gd name="T9" fmla="*/ 0 w 190"/>
              <a:gd name="T10" fmla="*/ 0 h 276"/>
              <a:gd name="T11" fmla="*/ 190 w 190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276">
                <a:moveTo>
                  <a:pt x="0" y="276"/>
                </a:moveTo>
                <a:lnTo>
                  <a:pt x="98" y="0"/>
                </a:lnTo>
                <a:lnTo>
                  <a:pt x="190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Freeform 73"/>
          <p:cNvSpPr>
            <a:spLocks/>
          </p:cNvSpPr>
          <p:nvPr/>
        </p:nvSpPr>
        <p:spPr bwMode="auto">
          <a:xfrm>
            <a:off x="6164263" y="2357438"/>
            <a:ext cx="285750" cy="479425"/>
          </a:xfrm>
          <a:custGeom>
            <a:avLst/>
            <a:gdLst>
              <a:gd name="T0" fmla="*/ 0 w 180"/>
              <a:gd name="T1" fmla="*/ 302 h 302"/>
              <a:gd name="T2" fmla="*/ 88 w 180"/>
              <a:gd name="T3" fmla="*/ 0 h 302"/>
              <a:gd name="T4" fmla="*/ 180 w 180"/>
              <a:gd name="T5" fmla="*/ 0 h 302"/>
              <a:gd name="T6" fmla="*/ 0 60000 65536"/>
              <a:gd name="T7" fmla="*/ 0 60000 65536"/>
              <a:gd name="T8" fmla="*/ 0 60000 65536"/>
              <a:gd name="T9" fmla="*/ 0 w 180"/>
              <a:gd name="T10" fmla="*/ 0 h 302"/>
              <a:gd name="T11" fmla="*/ 180 w 180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302">
                <a:moveTo>
                  <a:pt x="0" y="302"/>
                </a:moveTo>
                <a:lnTo>
                  <a:pt x="88" y="0"/>
                </a:lnTo>
                <a:lnTo>
                  <a:pt x="180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Freeform 74"/>
          <p:cNvSpPr>
            <a:spLocks/>
          </p:cNvSpPr>
          <p:nvPr/>
        </p:nvSpPr>
        <p:spPr bwMode="auto">
          <a:xfrm>
            <a:off x="5557838" y="3386138"/>
            <a:ext cx="2016125" cy="257175"/>
          </a:xfrm>
          <a:custGeom>
            <a:avLst/>
            <a:gdLst>
              <a:gd name="T0" fmla="*/ 0 w 1270"/>
              <a:gd name="T1" fmla="*/ 162 h 162"/>
              <a:gd name="T2" fmla="*/ 410 w 1270"/>
              <a:gd name="T3" fmla="*/ 0 h 162"/>
              <a:gd name="T4" fmla="*/ 1270 w 1270"/>
              <a:gd name="T5" fmla="*/ 0 h 162"/>
              <a:gd name="T6" fmla="*/ 0 60000 65536"/>
              <a:gd name="T7" fmla="*/ 0 60000 65536"/>
              <a:gd name="T8" fmla="*/ 0 60000 65536"/>
              <a:gd name="T9" fmla="*/ 0 w 1270"/>
              <a:gd name="T10" fmla="*/ 0 h 162"/>
              <a:gd name="T11" fmla="*/ 1270 w 1270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" h="162">
                <a:moveTo>
                  <a:pt x="0" y="162"/>
                </a:moveTo>
                <a:lnTo>
                  <a:pt x="410" y="0"/>
                </a:lnTo>
                <a:lnTo>
                  <a:pt x="1270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Freeform 75"/>
          <p:cNvSpPr>
            <a:spLocks/>
          </p:cNvSpPr>
          <p:nvPr/>
        </p:nvSpPr>
        <p:spPr bwMode="auto">
          <a:xfrm>
            <a:off x="6878638" y="3716338"/>
            <a:ext cx="638175" cy="434975"/>
          </a:xfrm>
          <a:custGeom>
            <a:avLst/>
            <a:gdLst>
              <a:gd name="T0" fmla="*/ 72 w 402"/>
              <a:gd name="T1" fmla="*/ 0 h 274"/>
              <a:gd name="T2" fmla="*/ 402 w 402"/>
              <a:gd name="T3" fmla="*/ 274 h 274"/>
              <a:gd name="T4" fmla="*/ 0 w 402"/>
              <a:gd name="T5" fmla="*/ 138 h 274"/>
              <a:gd name="T6" fmla="*/ 0 60000 65536"/>
              <a:gd name="T7" fmla="*/ 0 60000 65536"/>
              <a:gd name="T8" fmla="*/ 0 60000 65536"/>
              <a:gd name="T9" fmla="*/ 0 w 402"/>
              <a:gd name="T10" fmla="*/ 0 h 274"/>
              <a:gd name="T11" fmla="*/ 402 w 402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274">
                <a:moveTo>
                  <a:pt x="72" y="0"/>
                </a:moveTo>
                <a:lnTo>
                  <a:pt x="402" y="274"/>
                </a:lnTo>
                <a:lnTo>
                  <a:pt x="0" y="138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76"/>
          <p:cNvSpPr>
            <a:spLocks noChangeShapeType="1"/>
          </p:cNvSpPr>
          <p:nvPr/>
        </p:nvSpPr>
        <p:spPr bwMode="auto">
          <a:xfrm>
            <a:off x="7516813" y="4151313"/>
            <a:ext cx="6667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77"/>
          <p:cNvSpPr>
            <a:spLocks noChangeShapeType="1"/>
          </p:cNvSpPr>
          <p:nvPr/>
        </p:nvSpPr>
        <p:spPr bwMode="auto">
          <a:xfrm>
            <a:off x="7192963" y="3751263"/>
            <a:ext cx="387350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78"/>
          <p:cNvSpPr>
            <a:spLocks noChangeShapeType="1"/>
          </p:cNvSpPr>
          <p:nvPr/>
        </p:nvSpPr>
        <p:spPr bwMode="auto">
          <a:xfrm>
            <a:off x="4967288" y="3932238"/>
            <a:ext cx="120650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158"/>
          <p:cNvSpPr txBox="1">
            <a:spLocks noChangeArrowheads="1"/>
          </p:cNvSpPr>
          <p:nvPr/>
        </p:nvSpPr>
        <p:spPr bwMode="auto">
          <a:xfrm>
            <a:off x="296863" y="1785938"/>
            <a:ext cx="25288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     Action potential reaches axon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terminal of motor neuron.</a:t>
            </a:r>
            <a:endParaRPr lang="en-US" sz="1200" b="1" baseline="30000">
              <a:cs typeface="ＭＳ Ｐゴシック" charset="0"/>
            </a:endParaRPr>
          </a:p>
        </p:txBody>
      </p:sp>
      <p:sp>
        <p:nvSpPr>
          <p:cNvPr id="40979" name="Text Box 159"/>
          <p:cNvSpPr txBox="1">
            <a:spLocks noChangeArrowheads="1"/>
          </p:cNvSpPr>
          <p:nvPr/>
        </p:nvSpPr>
        <p:spPr bwMode="auto">
          <a:xfrm>
            <a:off x="296863" y="2552700"/>
            <a:ext cx="24574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     Calcium (Ca</a:t>
            </a:r>
            <a:r>
              <a:rPr lang="en-US" sz="1300" b="1" baseline="30000">
                <a:cs typeface="ＭＳ Ｐゴシック" charset="0"/>
              </a:rPr>
              <a:t>2+</a:t>
            </a:r>
            <a:r>
              <a:rPr lang="en-US" sz="1200" b="1">
                <a:cs typeface="ＭＳ Ｐゴシック" charset="0"/>
              </a:rPr>
              <a:t>) channels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open and Ca</a:t>
            </a:r>
            <a:r>
              <a:rPr lang="en-US" sz="1300" b="1" baseline="30000">
                <a:cs typeface="ＭＳ Ｐゴシック" charset="0"/>
              </a:rPr>
              <a:t>2+</a:t>
            </a:r>
            <a:r>
              <a:rPr lang="en-US" sz="1200" b="1">
                <a:cs typeface="ＭＳ Ｐゴシック" charset="0"/>
              </a:rPr>
              <a:t> enters the axon 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terminal.</a:t>
            </a:r>
          </a:p>
        </p:txBody>
      </p:sp>
      <p:sp>
        <p:nvSpPr>
          <p:cNvPr id="40980" name="Text Box 160"/>
          <p:cNvSpPr txBox="1">
            <a:spLocks noChangeArrowheads="1"/>
          </p:cNvSpPr>
          <p:nvPr/>
        </p:nvSpPr>
        <p:spPr bwMode="auto">
          <a:xfrm>
            <a:off x="298450" y="3803650"/>
            <a:ext cx="27765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     Ca</a:t>
            </a:r>
            <a:r>
              <a:rPr lang="en-US" sz="1300" b="1" baseline="30000">
                <a:cs typeface="ＭＳ Ｐゴシック" charset="0"/>
              </a:rPr>
              <a:t>2+</a:t>
            </a:r>
            <a:r>
              <a:rPr lang="en-US" sz="1200" b="1">
                <a:cs typeface="ＭＳ Ｐゴシック" charset="0"/>
              </a:rPr>
              <a:t> entry causes some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synaptic vesicles to release their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contents (acetylcholine, a 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neurotransmitter) by exocytosis.</a:t>
            </a:r>
          </a:p>
        </p:txBody>
      </p:sp>
      <p:sp>
        <p:nvSpPr>
          <p:cNvPr id="40981" name="Text Box 161"/>
          <p:cNvSpPr txBox="1">
            <a:spLocks noChangeArrowheads="1"/>
          </p:cNvSpPr>
          <p:nvPr/>
        </p:nvSpPr>
        <p:spPr bwMode="auto">
          <a:xfrm>
            <a:off x="288925" y="4637088"/>
            <a:ext cx="27193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     Acetylcholine diffuses across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the synaptic cleft and binds to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receptors in the sarcolemma.</a:t>
            </a:r>
          </a:p>
        </p:txBody>
      </p:sp>
      <p:sp>
        <p:nvSpPr>
          <p:cNvPr id="40982" name="Oval 170"/>
          <p:cNvSpPr>
            <a:spLocks noChangeArrowheads="1"/>
          </p:cNvSpPr>
          <p:nvPr/>
        </p:nvSpPr>
        <p:spPr bwMode="auto">
          <a:xfrm>
            <a:off x="385763" y="1825625"/>
            <a:ext cx="192087" cy="192088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100" b="1">
              <a:solidFill>
                <a:schemeClr val="accent2"/>
              </a:solidFill>
              <a:cs typeface="ＭＳ Ｐゴシック" charset="0"/>
            </a:endParaRPr>
          </a:p>
        </p:txBody>
      </p:sp>
      <p:sp>
        <p:nvSpPr>
          <p:cNvPr id="40983" name="Oval 170"/>
          <p:cNvSpPr>
            <a:spLocks noChangeArrowheads="1"/>
          </p:cNvSpPr>
          <p:nvPr/>
        </p:nvSpPr>
        <p:spPr bwMode="auto">
          <a:xfrm>
            <a:off x="377825" y="2589213"/>
            <a:ext cx="192088" cy="192087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100" b="1">
              <a:solidFill>
                <a:schemeClr val="accent2"/>
              </a:solidFill>
              <a:cs typeface="ＭＳ Ｐゴシック" charset="0"/>
            </a:endParaRPr>
          </a:p>
        </p:txBody>
      </p:sp>
      <p:sp>
        <p:nvSpPr>
          <p:cNvPr id="40984" name="Oval 170"/>
          <p:cNvSpPr>
            <a:spLocks noChangeArrowheads="1"/>
          </p:cNvSpPr>
          <p:nvPr/>
        </p:nvSpPr>
        <p:spPr bwMode="auto">
          <a:xfrm>
            <a:off x="373063" y="3833813"/>
            <a:ext cx="192087" cy="192087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100" b="1">
              <a:solidFill>
                <a:schemeClr val="accent2"/>
              </a:solidFill>
              <a:cs typeface="ＭＳ Ｐゴシック" charset="0"/>
            </a:endParaRPr>
          </a:p>
        </p:txBody>
      </p:sp>
      <p:sp>
        <p:nvSpPr>
          <p:cNvPr id="40985" name="Oval 170"/>
          <p:cNvSpPr>
            <a:spLocks noChangeArrowheads="1"/>
          </p:cNvSpPr>
          <p:nvPr/>
        </p:nvSpPr>
        <p:spPr bwMode="auto">
          <a:xfrm>
            <a:off x="366713" y="4660900"/>
            <a:ext cx="192087" cy="192088"/>
          </a:xfrm>
          <a:prstGeom prst="ellipse">
            <a:avLst/>
          </a:prstGeom>
          <a:noFill/>
          <a:ln w="15875">
            <a:solidFill>
              <a:srgbClr val="003D8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1100" b="1">
              <a:solidFill>
                <a:schemeClr val="accent2"/>
              </a:solidFill>
              <a:cs typeface="ＭＳ Ｐゴシック" charset="0"/>
            </a:endParaRPr>
          </a:p>
        </p:txBody>
      </p:sp>
      <p:sp>
        <p:nvSpPr>
          <p:cNvPr id="40986" name="Text Box 137"/>
          <p:cNvSpPr txBox="1">
            <a:spLocks noChangeArrowheads="1"/>
          </p:cNvSpPr>
          <p:nvPr/>
        </p:nvSpPr>
        <p:spPr bwMode="auto">
          <a:xfrm>
            <a:off x="6303963" y="1601788"/>
            <a:ext cx="2471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Synaptic vesicle containing ACh</a:t>
            </a:r>
          </a:p>
        </p:txBody>
      </p:sp>
      <p:sp>
        <p:nvSpPr>
          <p:cNvPr id="40987" name="Text Box 138"/>
          <p:cNvSpPr txBox="1">
            <a:spLocks noChangeArrowheads="1"/>
          </p:cNvSpPr>
          <p:nvPr/>
        </p:nvSpPr>
        <p:spPr bwMode="auto">
          <a:xfrm>
            <a:off x="6291263" y="1989138"/>
            <a:ext cx="2419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Axon terminal of motor neuron</a:t>
            </a:r>
          </a:p>
        </p:txBody>
      </p:sp>
      <p:sp>
        <p:nvSpPr>
          <p:cNvPr id="40988" name="Text Box 139"/>
          <p:cNvSpPr txBox="1">
            <a:spLocks noChangeArrowheads="1"/>
          </p:cNvSpPr>
          <p:nvPr/>
        </p:nvSpPr>
        <p:spPr bwMode="auto">
          <a:xfrm>
            <a:off x="6399213" y="2220913"/>
            <a:ext cx="1243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Mitochondrion</a:t>
            </a:r>
          </a:p>
        </p:txBody>
      </p:sp>
      <p:sp>
        <p:nvSpPr>
          <p:cNvPr id="40989" name="Text Box 236"/>
          <p:cNvSpPr txBox="1">
            <a:spLocks noChangeArrowheads="1"/>
          </p:cNvSpPr>
          <p:nvPr/>
        </p:nvSpPr>
        <p:spPr bwMode="auto">
          <a:xfrm>
            <a:off x="6475413" y="25320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Ca</a:t>
            </a:r>
            <a:r>
              <a:rPr lang="en-US" sz="1300" b="1" baseline="30000">
                <a:cs typeface="ＭＳ Ｐゴシック" charset="0"/>
              </a:rPr>
              <a:t>2+</a:t>
            </a:r>
            <a:endParaRPr lang="en-US" sz="1200" b="1" baseline="26000">
              <a:cs typeface="ＭＳ Ｐゴシック" charset="0"/>
            </a:endParaRPr>
          </a:p>
        </p:txBody>
      </p:sp>
      <p:sp>
        <p:nvSpPr>
          <p:cNvPr id="40990" name="Text Box 143"/>
          <p:cNvSpPr txBox="1">
            <a:spLocks noChangeArrowheads="1"/>
          </p:cNvSpPr>
          <p:nvPr/>
        </p:nvSpPr>
        <p:spPr bwMode="auto">
          <a:xfrm>
            <a:off x="7516813" y="3236913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Fusing synaptic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vesicle</a:t>
            </a:r>
          </a:p>
        </p:txBody>
      </p:sp>
      <p:sp>
        <p:nvSpPr>
          <p:cNvPr id="40991" name="Text Box 144"/>
          <p:cNvSpPr txBox="1">
            <a:spLocks noChangeArrowheads="1"/>
          </p:cNvSpPr>
          <p:nvPr/>
        </p:nvSpPr>
        <p:spPr bwMode="auto">
          <a:xfrm>
            <a:off x="7519988" y="3602038"/>
            <a:ext cx="1295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Sarcoplasm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of muscle fiber</a:t>
            </a:r>
          </a:p>
        </p:txBody>
      </p:sp>
      <p:sp>
        <p:nvSpPr>
          <p:cNvPr id="40992" name="Text Box 145"/>
          <p:cNvSpPr txBox="1">
            <a:spLocks noChangeArrowheads="1"/>
          </p:cNvSpPr>
          <p:nvPr/>
        </p:nvSpPr>
        <p:spPr bwMode="auto">
          <a:xfrm>
            <a:off x="7518400" y="4008438"/>
            <a:ext cx="10017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Folds of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sarcolemma</a:t>
            </a:r>
          </a:p>
        </p:txBody>
      </p:sp>
      <p:sp>
        <p:nvSpPr>
          <p:cNvPr id="40993" name="Text Box 236"/>
          <p:cNvSpPr txBox="1">
            <a:spLocks noChangeArrowheads="1"/>
          </p:cNvSpPr>
          <p:nvPr/>
        </p:nvSpPr>
        <p:spPr bwMode="auto">
          <a:xfrm>
            <a:off x="3632200" y="2557463"/>
            <a:ext cx="693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Ca</a:t>
            </a:r>
            <a:r>
              <a:rPr lang="en-US" sz="1300" b="1" baseline="30000">
                <a:cs typeface="ＭＳ Ｐゴシック" charset="0"/>
              </a:rPr>
              <a:t>2+</a:t>
            </a:r>
            <a:endParaRPr lang="en-US" sz="1200" b="1">
              <a:cs typeface="ＭＳ Ｐゴシック" charset="0"/>
            </a:endParaRPr>
          </a:p>
        </p:txBody>
      </p:sp>
      <p:sp>
        <p:nvSpPr>
          <p:cNvPr id="40994" name="Text Box 147"/>
          <p:cNvSpPr txBox="1">
            <a:spLocks noChangeArrowheads="1"/>
          </p:cNvSpPr>
          <p:nvPr/>
        </p:nvSpPr>
        <p:spPr bwMode="auto">
          <a:xfrm>
            <a:off x="3446463" y="4084638"/>
            <a:ext cx="838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ACh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receptor</a:t>
            </a:r>
            <a:endParaRPr lang="en-US" sz="1200" b="1" baseline="30000">
              <a:cs typeface="ＭＳ Ｐゴシック" charset="0"/>
            </a:endParaRPr>
          </a:p>
        </p:txBody>
      </p:sp>
      <p:sp>
        <p:nvSpPr>
          <p:cNvPr id="40995" name="Text Box 146"/>
          <p:cNvSpPr txBox="1">
            <a:spLocks noChangeArrowheads="1"/>
          </p:cNvSpPr>
          <p:nvPr/>
        </p:nvSpPr>
        <p:spPr bwMode="auto">
          <a:xfrm>
            <a:off x="5018088" y="3803650"/>
            <a:ext cx="496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cs typeface="ＭＳ Ｐゴシック" charset="0"/>
              </a:rPr>
              <a:t>ACh</a:t>
            </a:r>
            <a:endParaRPr lang="en-US" sz="1200" b="1" baseline="300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40996" name="Line 97"/>
          <p:cNvSpPr>
            <a:spLocks noChangeShapeType="1"/>
          </p:cNvSpPr>
          <p:nvPr/>
        </p:nvSpPr>
        <p:spPr bwMode="auto">
          <a:xfrm>
            <a:off x="7504113" y="4144963"/>
            <a:ext cx="666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98"/>
          <p:cNvSpPr>
            <a:spLocks noChangeShapeType="1"/>
          </p:cNvSpPr>
          <p:nvPr/>
        </p:nvSpPr>
        <p:spPr bwMode="auto">
          <a:xfrm>
            <a:off x="4967288" y="3932238"/>
            <a:ext cx="12065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Text Box 164"/>
          <p:cNvSpPr txBox="1">
            <a:spLocks noChangeArrowheads="1"/>
          </p:cNvSpPr>
          <p:nvPr/>
        </p:nvSpPr>
        <p:spPr bwMode="auto">
          <a:xfrm>
            <a:off x="355600" y="1790700"/>
            <a:ext cx="2127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003D81"/>
                </a:solidFill>
                <a:cs typeface="ＭＳ Ｐゴシック" charset="0"/>
              </a:rPr>
              <a:t>1</a:t>
            </a:r>
            <a:endParaRPr lang="en-US" sz="800" b="1">
              <a:solidFill>
                <a:srgbClr val="003D81"/>
              </a:solidFill>
              <a:cs typeface="ＭＳ Ｐゴシック" charset="0"/>
            </a:endParaRPr>
          </a:p>
        </p:txBody>
      </p:sp>
      <p:sp>
        <p:nvSpPr>
          <p:cNvPr id="40999" name="Text Box 164"/>
          <p:cNvSpPr txBox="1">
            <a:spLocks noChangeArrowheads="1"/>
          </p:cNvSpPr>
          <p:nvPr/>
        </p:nvSpPr>
        <p:spPr bwMode="auto">
          <a:xfrm>
            <a:off x="346075" y="2549525"/>
            <a:ext cx="2127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003D81"/>
                </a:solidFill>
                <a:cs typeface="ＭＳ Ｐゴシック" charset="0"/>
              </a:rPr>
              <a:t>2</a:t>
            </a:r>
            <a:endParaRPr lang="en-US" sz="800" b="1">
              <a:solidFill>
                <a:srgbClr val="003D81"/>
              </a:solidFill>
              <a:cs typeface="ＭＳ Ｐゴシック" charset="0"/>
            </a:endParaRPr>
          </a:p>
        </p:txBody>
      </p:sp>
      <p:sp>
        <p:nvSpPr>
          <p:cNvPr id="41000" name="Text Box 164"/>
          <p:cNvSpPr txBox="1">
            <a:spLocks noChangeArrowheads="1"/>
          </p:cNvSpPr>
          <p:nvPr/>
        </p:nvSpPr>
        <p:spPr bwMode="auto">
          <a:xfrm>
            <a:off x="346075" y="3797300"/>
            <a:ext cx="2127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003D81"/>
                </a:solidFill>
                <a:cs typeface="ＭＳ Ｐゴシック" charset="0"/>
              </a:rPr>
              <a:t>3</a:t>
            </a:r>
            <a:endParaRPr lang="en-US" sz="800" b="1">
              <a:solidFill>
                <a:srgbClr val="003D81"/>
              </a:solidFill>
              <a:cs typeface="ＭＳ Ｐゴシック" charset="0"/>
            </a:endParaRPr>
          </a:p>
        </p:txBody>
      </p:sp>
      <p:sp>
        <p:nvSpPr>
          <p:cNvPr id="41001" name="Text Box 164"/>
          <p:cNvSpPr txBox="1">
            <a:spLocks noChangeArrowheads="1"/>
          </p:cNvSpPr>
          <p:nvPr/>
        </p:nvSpPr>
        <p:spPr bwMode="auto">
          <a:xfrm>
            <a:off x="338138" y="4625975"/>
            <a:ext cx="2127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003D81"/>
                </a:solidFill>
                <a:cs typeface="ＭＳ Ｐゴシック" charset="0"/>
              </a:rPr>
              <a:t>4</a:t>
            </a:r>
            <a:endParaRPr lang="en-US" sz="800" b="1">
              <a:solidFill>
                <a:srgbClr val="003D81"/>
              </a:solidFill>
              <a:cs typeface="ＭＳ Ｐゴシック" charset="0"/>
            </a:endParaRPr>
          </a:p>
        </p:txBody>
      </p:sp>
      <p:sp>
        <p:nvSpPr>
          <p:cNvPr id="41002" name="Freeform 103"/>
          <p:cNvSpPr>
            <a:spLocks/>
          </p:cNvSpPr>
          <p:nvPr/>
        </p:nvSpPr>
        <p:spPr bwMode="auto">
          <a:xfrm>
            <a:off x="2795588" y="1931988"/>
            <a:ext cx="2233612" cy="1587"/>
          </a:xfrm>
          <a:custGeom>
            <a:avLst/>
            <a:gdLst>
              <a:gd name="T0" fmla="*/ 0 w 1407"/>
              <a:gd name="T1" fmla="*/ 1 h 1"/>
              <a:gd name="T2" fmla="*/ 1407 w 1407"/>
              <a:gd name="T3" fmla="*/ 0 h 1"/>
              <a:gd name="T4" fmla="*/ 0 60000 65536"/>
              <a:gd name="T5" fmla="*/ 0 60000 65536"/>
              <a:gd name="T6" fmla="*/ 0 w 1407"/>
              <a:gd name="T7" fmla="*/ 0 h 1"/>
              <a:gd name="T8" fmla="*/ 1407 w 140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7" h="1">
                <a:moveTo>
                  <a:pt x="0" y="1"/>
                </a:moveTo>
                <a:lnTo>
                  <a:pt x="1407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Freeform 104"/>
          <p:cNvSpPr>
            <a:spLocks/>
          </p:cNvSpPr>
          <p:nvPr/>
        </p:nvSpPr>
        <p:spPr bwMode="auto">
          <a:xfrm>
            <a:off x="2401888" y="2686050"/>
            <a:ext cx="1712912" cy="171450"/>
          </a:xfrm>
          <a:custGeom>
            <a:avLst/>
            <a:gdLst>
              <a:gd name="T0" fmla="*/ 0 w 1079"/>
              <a:gd name="T1" fmla="*/ 0 h 108"/>
              <a:gd name="T2" fmla="*/ 261 w 1079"/>
              <a:gd name="T3" fmla="*/ 4 h 108"/>
              <a:gd name="T4" fmla="*/ 1079 w 1079"/>
              <a:gd name="T5" fmla="*/ 108 h 108"/>
              <a:gd name="T6" fmla="*/ 0 60000 65536"/>
              <a:gd name="T7" fmla="*/ 0 60000 65536"/>
              <a:gd name="T8" fmla="*/ 0 60000 65536"/>
              <a:gd name="T9" fmla="*/ 0 w 1079"/>
              <a:gd name="T10" fmla="*/ 0 h 108"/>
              <a:gd name="T11" fmla="*/ 1079 w 1079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9" h="108">
                <a:moveTo>
                  <a:pt x="0" y="0"/>
                </a:moveTo>
                <a:lnTo>
                  <a:pt x="261" y="4"/>
                </a:lnTo>
                <a:lnTo>
                  <a:pt x="1079" y="108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Freeform 105"/>
          <p:cNvSpPr>
            <a:spLocks/>
          </p:cNvSpPr>
          <p:nvPr/>
        </p:nvSpPr>
        <p:spPr bwMode="auto">
          <a:xfrm>
            <a:off x="2390775" y="3648075"/>
            <a:ext cx="2092325" cy="292100"/>
          </a:xfrm>
          <a:custGeom>
            <a:avLst/>
            <a:gdLst>
              <a:gd name="T0" fmla="*/ 0 w 1318"/>
              <a:gd name="T1" fmla="*/ 180 h 184"/>
              <a:gd name="T2" fmla="*/ 1154 w 1318"/>
              <a:gd name="T3" fmla="*/ 184 h 184"/>
              <a:gd name="T4" fmla="*/ 1318 w 1318"/>
              <a:gd name="T5" fmla="*/ 0 h 184"/>
              <a:gd name="T6" fmla="*/ 0 60000 65536"/>
              <a:gd name="T7" fmla="*/ 0 60000 65536"/>
              <a:gd name="T8" fmla="*/ 0 60000 65536"/>
              <a:gd name="T9" fmla="*/ 0 w 1318"/>
              <a:gd name="T10" fmla="*/ 0 h 184"/>
              <a:gd name="T11" fmla="*/ 1318 w 1318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8" h="184">
                <a:moveTo>
                  <a:pt x="0" y="180"/>
                </a:moveTo>
                <a:lnTo>
                  <a:pt x="1154" y="184"/>
                </a:lnTo>
                <a:lnTo>
                  <a:pt x="1318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Freeform 106"/>
          <p:cNvSpPr>
            <a:spLocks/>
          </p:cNvSpPr>
          <p:nvPr/>
        </p:nvSpPr>
        <p:spPr bwMode="auto">
          <a:xfrm>
            <a:off x="3860800" y="3997325"/>
            <a:ext cx="987425" cy="219075"/>
          </a:xfrm>
          <a:custGeom>
            <a:avLst/>
            <a:gdLst>
              <a:gd name="T0" fmla="*/ 0 w 622"/>
              <a:gd name="T1" fmla="*/ 138 h 138"/>
              <a:gd name="T2" fmla="*/ 66 w 622"/>
              <a:gd name="T3" fmla="*/ 138 h 138"/>
              <a:gd name="T4" fmla="*/ 622 w 622"/>
              <a:gd name="T5" fmla="*/ 0 h 138"/>
              <a:gd name="T6" fmla="*/ 0 60000 65536"/>
              <a:gd name="T7" fmla="*/ 0 60000 65536"/>
              <a:gd name="T8" fmla="*/ 0 60000 65536"/>
              <a:gd name="T9" fmla="*/ 0 w 622"/>
              <a:gd name="T10" fmla="*/ 0 h 138"/>
              <a:gd name="T11" fmla="*/ 622 w 622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138">
                <a:moveTo>
                  <a:pt x="0" y="138"/>
                </a:moveTo>
                <a:lnTo>
                  <a:pt x="66" y="138"/>
                </a:lnTo>
                <a:lnTo>
                  <a:pt x="622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Freeform 107"/>
          <p:cNvSpPr>
            <a:spLocks/>
          </p:cNvSpPr>
          <p:nvPr/>
        </p:nvSpPr>
        <p:spPr bwMode="auto">
          <a:xfrm>
            <a:off x="2782888" y="4267200"/>
            <a:ext cx="2309812" cy="503238"/>
          </a:xfrm>
          <a:custGeom>
            <a:avLst/>
            <a:gdLst>
              <a:gd name="T0" fmla="*/ 0 w 1455"/>
              <a:gd name="T1" fmla="*/ 317 h 317"/>
              <a:gd name="T2" fmla="*/ 133 w 1455"/>
              <a:gd name="T3" fmla="*/ 316 h 317"/>
              <a:gd name="T4" fmla="*/ 1455 w 1455"/>
              <a:gd name="T5" fmla="*/ 0 h 317"/>
              <a:gd name="T6" fmla="*/ 0 60000 65536"/>
              <a:gd name="T7" fmla="*/ 0 60000 65536"/>
              <a:gd name="T8" fmla="*/ 0 60000 65536"/>
              <a:gd name="T9" fmla="*/ 0 w 1455"/>
              <a:gd name="T10" fmla="*/ 0 h 317"/>
              <a:gd name="T11" fmla="*/ 1455 w 1455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5" h="317">
                <a:moveTo>
                  <a:pt x="0" y="317"/>
                </a:moveTo>
                <a:lnTo>
                  <a:pt x="133" y="316"/>
                </a:lnTo>
                <a:lnTo>
                  <a:pt x="1455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Freeform 108"/>
          <p:cNvSpPr>
            <a:spLocks/>
          </p:cNvSpPr>
          <p:nvPr/>
        </p:nvSpPr>
        <p:spPr bwMode="auto">
          <a:xfrm>
            <a:off x="5822950" y="1730375"/>
            <a:ext cx="533400" cy="898525"/>
          </a:xfrm>
          <a:custGeom>
            <a:avLst/>
            <a:gdLst>
              <a:gd name="T0" fmla="*/ 0 w 336"/>
              <a:gd name="T1" fmla="*/ 566 h 566"/>
              <a:gd name="T2" fmla="*/ 242 w 336"/>
              <a:gd name="T3" fmla="*/ 0 h 566"/>
              <a:gd name="T4" fmla="*/ 336 w 336"/>
              <a:gd name="T5" fmla="*/ 0 h 566"/>
              <a:gd name="T6" fmla="*/ 0 60000 65536"/>
              <a:gd name="T7" fmla="*/ 0 60000 65536"/>
              <a:gd name="T8" fmla="*/ 0 60000 65536"/>
              <a:gd name="T9" fmla="*/ 0 w 336"/>
              <a:gd name="T10" fmla="*/ 0 h 566"/>
              <a:gd name="T11" fmla="*/ 336 w 336"/>
              <a:gd name="T12" fmla="*/ 566 h 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566">
                <a:moveTo>
                  <a:pt x="0" y="566"/>
                </a:moveTo>
                <a:lnTo>
                  <a:pt x="242" y="0"/>
                </a:lnTo>
                <a:lnTo>
                  <a:pt x="336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8" name="Freeform 109"/>
          <p:cNvSpPr>
            <a:spLocks/>
          </p:cNvSpPr>
          <p:nvPr/>
        </p:nvSpPr>
        <p:spPr bwMode="auto">
          <a:xfrm>
            <a:off x="6054725" y="2111375"/>
            <a:ext cx="301625" cy="438150"/>
          </a:xfrm>
          <a:custGeom>
            <a:avLst/>
            <a:gdLst>
              <a:gd name="T0" fmla="*/ 0 w 190"/>
              <a:gd name="T1" fmla="*/ 276 h 276"/>
              <a:gd name="T2" fmla="*/ 98 w 190"/>
              <a:gd name="T3" fmla="*/ 0 h 276"/>
              <a:gd name="T4" fmla="*/ 190 w 190"/>
              <a:gd name="T5" fmla="*/ 0 h 276"/>
              <a:gd name="T6" fmla="*/ 0 60000 65536"/>
              <a:gd name="T7" fmla="*/ 0 60000 65536"/>
              <a:gd name="T8" fmla="*/ 0 60000 65536"/>
              <a:gd name="T9" fmla="*/ 0 w 190"/>
              <a:gd name="T10" fmla="*/ 0 h 276"/>
              <a:gd name="T11" fmla="*/ 190 w 190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276">
                <a:moveTo>
                  <a:pt x="0" y="276"/>
                </a:moveTo>
                <a:lnTo>
                  <a:pt x="98" y="0"/>
                </a:lnTo>
                <a:lnTo>
                  <a:pt x="190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Freeform 110"/>
          <p:cNvSpPr>
            <a:spLocks/>
          </p:cNvSpPr>
          <p:nvPr/>
        </p:nvSpPr>
        <p:spPr bwMode="auto">
          <a:xfrm>
            <a:off x="6165850" y="2352675"/>
            <a:ext cx="285750" cy="479425"/>
          </a:xfrm>
          <a:custGeom>
            <a:avLst/>
            <a:gdLst>
              <a:gd name="T0" fmla="*/ 0 w 180"/>
              <a:gd name="T1" fmla="*/ 302 h 302"/>
              <a:gd name="T2" fmla="*/ 88 w 180"/>
              <a:gd name="T3" fmla="*/ 0 h 302"/>
              <a:gd name="T4" fmla="*/ 180 w 180"/>
              <a:gd name="T5" fmla="*/ 0 h 302"/>
              <a:gd name="T6" fmla="*/ 0 60000 65536"/>
              <a:gd name="T7" fmla="*/ 0 60000 65536"/>
              <a:gd name="T8" fmla="*/ 0 60000 65536"/>
              <a:gd name="T9" fmla="*/ 0 w 180"/>
              <a:gd name="T10" fmla="*/ 0 h 302"/>
              <a:gd name="T11" fmla="*/ 180 w 180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302">
                <a:moveTo>
                  <a:pt x="0" y="302"/>
                </a:moveTo>
                <a:lnTo>
                  <a:pt x="88" y="0"/>
                </a:lnTo>
                <a:lnTo>
                  <a:pt x="180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Freeform 111"/>
          <p:cNvSpPr>
            <a:spLocks/>
          </p:cNvSpPr>
          <p:nvPr/>
        </p:nvSpPr>
        <p:spPr bwMode="auto">
          <a:xfrm>
            <a:off x="5553075" y="3387725"/>
            <a:ext cx="2016125" cy="257175"/>
          </a:xfrm>
          <a:custGeom>
            <a:avLst/>
            <a:gdLst>
              <a:gd name="T0" fmla="*/ 0 w 1270"/>
              <a:gd name="T1" fmla="*/ 162 h 162"/>
              <a:gd name="T2" fmla="*/ 410 w 1270"/>
              <a:gd name="T3" fmla="*/ 0 h 162"/>
              <a:gd name="T4" fmla="*/ 1270 w 1270"/>
              <a:gd name="T5" fmla="*/ 0 h 162"/>
              <a:gd name="T6" fmla="*/ 0 60000 65536"/>
              <a:gd name="T7" fmla="*/ 0 60000 65536"/>
              <a:gd name="T8" fmla="*/ 0 60000 65536"/>
              <a:gd name="T9" fmla="*/ 0 w 1270"/>
              <a:gd name="T10" fmla="*/ 0 h 162"/>
              <a:gd name="T11" fmla="*/ 1270 w 1270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" h="162">
                <a:moveTo>
                  <a:pt x="0" y="162"/>
                </a:moveTo>
                <a:lnTo>
                  <a:pt x="410" y="0"/>
                </a:lnTo>
                <a:lnTo>
                  <a:pt x="1270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Freeform 112"/>
          <p:cNvSpPr>
            <a:spLocks/>
          </p:cNvSpPr>
          <p:nvPr/>
        </p:nvSpPr>
        <p:spPr bwMode="auto">
          <a:xfrm>
            <a:off x="6867525" y="3714750"/>
            <a:ext cx="638175" cy="431800"/>
          </a:xfrm>
          <a:custGeom>
            <a:avLst/>
            <a:gdLst>
              <a:gd name="T0" fmla="*/ 74 w 402"/>
              <a:gd name="T1" fmla="*/ 0 h 272"/>
              <a:gd name="T2" fmla="*/ 402 w 402"/>
              <a:gd name="T3" fmla="*/ 272 h 272"/>
              <a:gd name="T4" fmla="*/ 0 w 402"/>
              <a:gd name="T5" fmla="*/ 136 h 272"/>
              <a:gd name="T6" fmla="*/ 0 60000 65536"/>
              <a:gd name="T7" fmla="*/ 0 60000 65536"/>
              <a:gd name="T8" fmla="*/ 0 60000 65536"/>
              <a:gd name="T9" fmla="*/ 0 w 402"/>
              <a:gd name="T10" fmla="*/ 0 h 272"/>
              <a:gd name="T11" fmla="*/ 402 w 40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272">
                <a:moveTo>
                  <a:pt x="74" y="0"/>
                </a:moveTo>
                <a:lnTo>
                  <a:pt x="402" y="272"/>
                </a:lnTo>
                <a:lnTo>
                  <a:pt x="0" y="136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Line 113"/>
          <p:cNvSpPr>
            <a:spLocks noChangeShapeType="1"/>
          </p:cNvSpPr>
          <p:nvPr/>
        </p:nvSpPr>
        <p:spPr bwMode="auto">
          <a:xfrm>
            <a:off x="7194550" y="3752850"/>
            <a:ext cx="3873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Text Box 142"/>
          <p:cNvSpPr txBox="1">
            <a:spLocks noChangeArrowheads="1"/>
          </p:cNvSpPr>
          <p:nvPr/>
        </p:nvSpPr>
        <p:spPr bwMode="auto">
          <a:xfrm>
            <a:off x="7519988" y="2819400"/>
            <a:ext cx="1090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Sarcolemma</a:t>
            </a:r>
            <a:endParaRPr lang="en-US" sz="1200" b="1" baseline="30000">
              <a:cs typeface="ＭＳ Ｐゴシック" charset="0"/>
            </a:endParaRPr>
          </a:p>
        </p:txBody>
      </p:sp>
      <p:sp>
        <p:nvSpPr>
          <p:cNvPr id="41014" name="Freeform 115"/>
          <p:cNvSpPr>
            <a:spLocks/>
          </p:cNvSpPr>
          <p:nvPr/>
        </p:nvSpPr>
        <p:spPr bwMode="auto">
          <a:xfrm>
            <a:off x="7088188" y="2987675"/>
            <a:ext cx="498475" cy="187325"/>
          </a:xfrm>
          <a:custGeom>
            <a:avLst/>
            <a:gdLst>
              <a:gd name="T0" fmla="*/ 0 w 314"/>
              <a:gd name="T1" fmla="*/ 118 h 118"/>
              <a:gd name="T2" fmla="*/ 272 w 314"/>
              <a:gd name="T3" fmla="*/ 0 h 118"/>
              <a:gd name="T4" fmla="*/ 314 w 314"/>
              <a:gd name="T5" fmla="*/ 0 h 118"/>
              <a:gd name="T6" fmla="*/ 0 60000 65536"/>
              <a:gd name="T7" fmla="*/ 0 60000 65536"/>
              <a:gd name="T8" fmla="*/ 0 60000 65536"/>
              <a:gd name="T9" fmla="*/ 0 w 314"/>
              <a:gd name="T10" fmla="*/ 0 h 118"/>
              <a:gd name="T11" fmla="*/ 314 w 31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118">
                <a:moveTo>
                  <a:pt x="0" y="118"/>
                </a:moveTo>
                <a:lnTo>
                  <a:pt x="272" y="0"/>
                </a:lnTo>
                <a:lnTo>
                  <a:pt x="314" y="0"/>
                </a:lnTo>
              </a:path>
            </a:pathLst>
          </a:custGeom>
          <a:noFill/>
          <a:ln w="22225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Freeform 116"/>
          <p:cNvSpPr>
            <a:spLocks/>
          </p:cNvSpPr>
          <p:nvPr/>
        </p:nvSpPr>
        <p:spPr bwMode="auto">
          <a:xfrm>
            <a:off x="7089775" y="2997200"/>
            <a:ext cx="498475" cy="187325"/>
          </a:xfrm>
          <a:custGeom>
            <a:avLst/>
            <a:gdLst>
              <a:gd name="T0" fmla="*/ 0 w 314"/>
              <a:gd name="T1" fmla="*/ 118 h 118"/>
              <a:gd name="T2" fmla="*/ 272 w 314"/>
              <a:gd name="T3" fmla="*/ 0 h 118"/>
              <a:gd name="T4" fmla="*/ 314 w 314"/>
              <a:gd name="T5" fmla="*/ 0 h 118"/>
              <a:gd name="T6" fmla="*/ 0 60000 65536"/>
              <a:gd name="T7" fmla="*/ 0 60000 65536"/>
              <a:gd name="T8" fmla="*/ 0 60000 65536"/>
              <a:gd name="T9" fmla="*/ 0 w 314"/>
              <a:gd name="T10" fmla="*/ 0 h 118"/>
              <a:gd name="T11" fmla="*/ 314 w 31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118">
                <a:moveTo>
                  <a:pt x="0" y="118"/>
                </a:moveTo>
                <a:lnTo>
                  <a:pt x="272" y="0"/>
                </a:lnTo>
                <a:lnTo>
                  <a:pt x="314" y="0"/>
                </a:ln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6" name="Text Box 141"/>
          <p:cNvSpPr txBox="1">
            <a:spLocks noChangeArrowheads="1"/>
          </p:cNvSpPr>
          <p:nvPr/>
        </p:nvSpPr>
        <p:spPr bwMode="auto">
          <a:xfrm>
            <a:off x="6477000" y="2744788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ＭＳ Ｐゴシック" charset="0"/>
              </a:rPr>
              <a:t>Synaptic</a:t>
            </a:r>
            <a:br>
              <a:rPr lang="en-US" sz="1200" b="1">
                <a:cs typeface="ＭＳ Ｐゴシック" charset="0"/>
              </a:rPr>
            </a:br>
            <a:r>
              <a:rPr lang="en-US" sz="1200" b="1">
                <a:cs typeface="ＭＳ Ｐゴシック" charset="0"/>
              </a:rPr>
              <a:t>cleft</a:t>
            </a:r>
          </a:p>
        </p:txBody>
      </p:sp>
      <p:sp>
        <p:nvSpPr>
          <p:cNvPr id="41017" name="AutoShape 118"/>
          <p:cNvSpPr>
            <a:spLocks/>
          </p:cNvSpPr>
          <p:nvPr/>
        </p:nvSpPr>
        <p:spPr bwMode="auto">
          <a:xfrm rot="-5400000">
            <a:off x="6623050" y="3168650"/>
            <a:ext cx="52388" cy="192088"/>
          </a:xfrm>
          <a:prstGeom prst="rightBracket">
            <a:avLst>
              <a:gd name="adj" fmla="val 0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8" name="Line 119"/>
          <p:cNvSpPr>
            <a:spLocks noChangeShapeType="1"/>
          </p:cNvSpPr>
          <p:nvPr/>
        </p:nvSpPr>
        <p:spPr bwMode="auto">
          <a:xfrm flipV="1">
            <a:off x="6629400" y="3151188"/>
            <a:ext cx="1588" cy="793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9" name="AutoShape 120"/>
          <p:cNvSpPr>
            <a:spLocks/>
          </p:cNvSpPr>
          <p:nvPr/>
        </p:nvSpPr>
        <p:spPr bwMode="auto">
          <a:xfrm rot="-5400000">
            <a:off x="6623050" y="3170238"/>
            <a:ext cx="52387" cy="192088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Line 121"/>
          <p:cNvSpPr>
            <a:spLocks noChangeShapeType="1"/>
          </p:cNvSpPr>
          <p:nvPr/>
        </p:nvSpPr>
        <p:spPr bwMode="auto">
          <a:xfrm flipV="1">
            <a:off x="6629400" y="3155950"/>
            <a:ext cx="1588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1" name="Freeform 235"/>
          <p:cNvSpPr>
            <a:spLocks/>
          </p:cNvSpPr>
          <p:nvPr/>
        </p:nvSpPr>
        <p:spPr bwMode="auto">
          <a:xfrm>
            <a:off x="4067175" y="2716213"/>
            <a:ext cx="284163" cy="255587"/>
          </a:xfrm>
          <a:custGeom>
            <a:avLst/>
            <a:gdLst>
              <a:gd name="T0" fmla="*/ 0 w 98"/>
              <a:gd name="T1" fmla="*/ 0 h 91"/>
              <a:gd name="T2" fmla="*/ 2147483647 w 98"/>
              <a:gd name="T3" fmla="*/ 2147483647 h 91"/>
              <a:gd name="T4" fmla="*/ 2147483647 w 98"/>
              <a:gd name="T5" fmla="*/ 2147483647 h 91"/>
              <a:gd name="T6" fmla="*/ 0 60000 65536"/>
              <a:gd name="T7" fmla="*/ 0 60000 65536"/>
              <a:gd name="T8" fmla="*/ 0 60000 65536"/>
              <a:gd name="T9" fmla="*/ 0 w 98"/>
              <a:gd name="T10" fmla="*/ 0 h 91"/>
              <a:gd name="T11" fmla="*/ 98 w 98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91">
                <a:moveTo>
                  <a:pt x="0" y="0"/>
                </a:moveTo>
                <a:cubicBezTo>
                  <a:pt x="23" y="15"/>
                  <a:pt x="47" y="31"/>
                  <a:pt x="63" y="46"/>
                </a:cubicBezTo>
                <a:cubicBezTo>
                  <a:pt x="79" y="61"/>
                  <a:pt x="88" y="76"/>
                  <a:pt x="98" y="91"/>
                </a:cubicBez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80720" y="721360"/>
            <a:ext cx="8219440" cy="4084320"/>
            <a:chOff x="1574800" y="2019300"/>
            <a:chExt cx="5971032" cy="2816352"/>
          </a:xfrm>
        </p:grpSpPr>
        <p:pic>
          <p:nvPicPr>
            <p:cNvPr id="2" name="Picture 1" descr="Muscle Structure2 retest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800" y="2019300"/>
              <a:ext cx="5971032" cy="28163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730560">
              <a:off x="6577951" y="3473678"/>
              <a:ext cx="31370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}</a:t>
              </a:r>
              <a:endParaRPr lang="en-US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792784" y="3314700"/>
              <a:ext cx="158349" cy="38104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1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189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Cardiac Muscle Characteristics</a:t>
            </a:r>
          </a:p>
        </p:txBody>
      </p:sp>
      <p:sp>
        <p:nvSpPr>
          <p:cNvPr id="16387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048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Branching cells</a:t>
            </a:r>
          </a:p>
          <a:p>
            <a:r>
              <a:rPr lang="en-US" dirty="0">
                <a:latin typeface="Arial" charset="0"/>
              </a:rPr>
              <a:t>Joined at intercalated discs</a:t>
            </a:r>
          </a:p>
          <a:p>
            <a:r>
              <a:rPr lang="en-US" dirty="0">
                <a:latin typeface="Arial" charset="0"/>
              </a:rPr>
              <a:t>Found only in the walls of the heart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Striated w/single nucleus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Involuntary</a:t>
            </a:r>
            <a:endParaRPr lang="en-US" dirty="0">
              <a:latin typeface="Arial" charset="0"/>
            </a:endParaRPr>
          </a:p>
        </p:txBody>
      </p:sp>
      <p:pic>
        <p:nvPicPr>
          <p:cNvPr id="5" name="Picture 4" descr="cardiac m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69" y="3539023"/>
            <a:ext cx="5484917" cy="32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9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Smooth Muscle Characteristics</a:t>
            </a:r>
          </a:p>
        </p:txBody>
      </p:sp>
      <p:sp>
        <p:nvSpPr>
          <p:cNvPr id="14339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Lacks striations</a:t>
            </a:r>
          </a:p>
          <a:p>
            <a:pPr eaLnBrk="1" hangingPunct="1"/>
            <a:r>
              <a:rPr lang="en-US" dirty="0">
                <a:latin typeface="Arial" charset="0"/>
              </a:rPr>
              <a:t>Spindle-shaped cells</a:t>
            </a:r>
          </a:p>
          <a:p>
            <a:pPr eaLnBrk="1" hangingPunct="1"/>
            <a:r>
              <a:rPr lang="en-US" dirty="0">
                <a:latin typeface="Arial" charset="0"/>
              </a:rPr>
              <a:t>Single nucleus</a:t>
            </a:r>
          </a:p>
          <a:p>
            <a:pPr eaLnBrk="1" hangingPunct="1"/>
            <a:r>
              <a:rPr lang="en-US" dirty="0">
                <a:latin typeface="Arial" charset="0"/>
              </a:rPr>
              <a:t>Involuntary—no conscious control</a:t>
            </a:r>
          </a:p>
          <a:p>
            <a:pPr eaLnBrk="1" hangingPunct="1"/>
            <a:r>
              <a:rPr lang="en-US" dirty="0">
                <a:latin typeface="Arial" charset="0"/>
              </a:rPr>
              <a:t>Found mainly in the walls of hollow organs</a:t>
            </a:r>
          </a:p>
        </p:txBody>
      </p:sp>
      <p:pic>
        <p:nvPicPr>
          <p:cNvPr id="2" name="Picture 1" descr="smooth m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/>
          <a:stretch/>
        </p:blipFill>
        <p:spPr>
          <a:xfrm>
            <a:off x="2278227" y="3587765"/>
            <a:ext cx="4998224" cy="32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39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8001000" y="647700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Figure 6.1</a:t>
            </a:r>
          </a:p>
        </p:txBody>
      </p:sp>
      <p:pic>
        <p:nvPicPr>
          <p:cNvPr id="11267" name="Picture 32" descr="figure_06_01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"/>
          <a:stretch>
            <a:fillRect/>
          </a:stretch>
        </p:blipFill>
        <p:spPr bwMode="auto">
          <a:xfrm>
            <a:off x="1774825" y="312738"/>
            <a:ext cx="4643438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02"/>
          <p:cNvSpPr txBox="1">
            <a:spLocks noChangeArrowheads="1"/>
          </p:cNvSpPr>
          <p:nvPr/>
        </p:nvSpPr>
        <p:spPr bwMode="auto">
          <a:xfrm>
            <a:off x="1781175" y="782638"/>
            <a:ext cx="1550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cs typeface="ＭＳ Ｐゴシック" charset="0"/>
              </a:rPr>
              <a:t>Blood vessel</a:t>
            </a:r>
          </a:p>
        </p:txBody>
      </p:sp>
      <p:sp>
        <p:nvSpPr>
          <p:cNvPr id="11269" name="Text Box 103"/>
          <p:cNvSpPr txBox="1">
            <a:spLocks noChangeArrowheads="1"/>
          </p:cNvSpPr>
          <p:nvPr/>
        </p:nvSpPr>
        <p:spPr bwMode="auto">
          <a:xfrm>
            <a:off x="5849938" y="3013075"/>
            <a:ext cx="1382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cs typeface="ＭＳ Ｐゴシック" charset="0"/>
              </a:rPr>
              <a:t>Perimysium</a:t>
            </a:r>
          </a:p>
        </p:txBody>
      </p:sp>
      <p:sp>
        <p:nvSpPr>
          <p:cNvPr id="11270" name="Text Box 104"/>
          <p:cNvSpPr txBox="1">
            <a:spLocks noChangeArrowheads="1"/>
          </p:cNvSpPr>
          <p:nvPr/>
        </p:nvSpPr>
        <p:spPr bwMode="auto">
          <a:xfrm>
            <a:off x="1762125" y="2076450"/>
            <a:ext cx="14716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err="1">
                <a:cs typeface="ＭＳ Ｐゴシック" charset="0"/>
              </a:rPr>
              <a:t>Epimysium</a:t>
            </a:r>
            <a:endParaRPr lang="en-US" sz="1600" b="1" dirty="0">
              <a:cs typeface="ＭＳ Ｐゴシック" charset="0"/>
            </a:endParaRPr>
          </a:p>
          <a:p>
            <a:pPr eaLnBrk="1" hangingPunct="1"/>
            <a:r>
              <a:rPr lang="en-US" sz="1600" b="1" dirty="0">
                <a:cs typeface="ＭＳ Ｐゴシック" charset="0"/>
              </a:rPr>
              <a:t>(wraps entire</a:t>
            </a:r>
          </a:p>
          <a:p>
            <a:pPr eaLnBrk="1" hangingPunct="1"/>
            <a:r>
              <a:rPr lang="en-US" sz="1600" b="1" dirty="0">
                <a:cs typeface="ＭＳ Ｐゴシック" charset="0"/>
              </a:rPr>
              <a:t>muscle)</a:t>
            </a:r>
          </a:p>
        </p:txBody>
      </p:sp>
      <p:sp>
        <p:nvSpPr>
          <p:cNvPr id="11271" name="Text Box 105"/>
          <p:cNvSpPr txBox="1">
            <a:spLocks noChangeArrowheads="1"/>
          </p:cNvSpPr>
          <p:nvPr/>
        </p:nvSpPr>
        <p:spPr bwMode="auto">
          <a:xfrm>
            <a:off x="6226175" y="285750"/>
            <a:ext cx="10334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cs typeface="ＭＳ Ｐゴシック" charset="0"/>
              </a:rPr>
              <a:t>Muscle</a:t>
            </a:r>
            <a:br>
              <a:rPr lang="en-US" sz="1600" b="1" dirty="0">
                <a:cs typeface="ＭＳ Ｐゴシック" charset="0"/>
              </a:rPr>
            </a:br>
            <a:r>
              <a:rPr lang="en-US" sz="1600" b="1" dirty="0">
                <a:cs typeface="ＭＳ Ｐゴシック" charset="0"/>
              </a:rPr>
              <a:t>fiber</a:t>
            </a:r>
            <a:br>
              <a:rPr lang="en-US" sz="1600" b="1" dirty="0">
                <a:cs typeface="ＭＳ Ｐゴシック" charset="0"/>
              </a:rPr>
            </a:br>
            <a:r>
              <a:rPr lang="en-US" sz="1600" b="1" dirty="0">
                <a:cs typeface="ＭＳ Ｐゴシック" charset="0"/>
              </a:rPr>
              <a:t>(cell)</a:t>
            </a:r>
          </a:p>
        </p:txBody>
      </p:sp>
      <p:sp>
        <p:nvSpPr>
          <p:cNvPr id="11272" name="Text Box 106"/>
          <p:cNvSpPr txBox="1">
            <a:spLocks noChangeArrowheads="1"/>
          </p:cNvSpPr>
          <p:nvPr/>
        </p:nvSpPr>
        <p:spPr bwMode="auto">
          <a:xfrm>
            <a:off x="1201216" y="1373594"/>
            <a:ext cx="195632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 smtClean="0">
                <a:cs typeface="ＭＳ Ｐゴシック" charset="0"/>
              </a:rPr>
              <a:t>Fascicle</a:t>
            </a:r>
            <a:r>
              <a:rPr lang="en-US" sz="1500" b="1" dirty="0">
                <a:cs typeface="ＭＳ Ｐゴシック" charset="0"/>
              </a:rPr>
              <a:t> </a:t>
            </a:r>
            <a:r>
              <a:rPr lang="en-US" sz="1500" b="1" dirty="0" smtClean="0">
                <a:cs typeface="ＭＳ Ｐゴシック" charset="0"/>
              </a:rPr>
              <a:t>      (bundle of muscle       	fibers)</a:t>
            </a:r>
            <a:endParaRPr lang="en-US" sz="1500" b="1" dirty="0">
              <a:cs typeface="ＭＳ Ｐゴシック" charset="0"/>
            </a:endParaRPr>
          </a:p>
        </p:txBody>
      </p:sp>
      <p:sp>
        <p:nvSpPr>
          <p:cNvPr id="11273" name="Text Box 107"/>
          <p:cNvSpPr txBox="1">
            <a:spLocks noChangeArrowheads="1"/>
          </p:cNvSpPr>
          <p:nvPr/>
        </p:nvSpPr>
        <p:spPr bwMode="auto">
          <a:xfrm>
            <a:off x="5781675" y="4225925"/>
            <a:ext cx="15128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err="1">
                <a:cs typeface="ＭＳ Ｐゴシック" charset="0"/>
              </a:rPr>
              <a:t>Endomysium</a:t>
            </a:r>
            <a:r>
              <a:rPr lang="en-US" sz="1600" b="1" dirty="0">
                <a:cs typeface="ＭＳ Ｐゴシック" charset="0"/>
              </a:rPr>
              <a:t/>
            </a:r>
            <a:br>
              <a:rPr lang="en-US" sz="1600" b="1" dirty="0">
                <a:cs typeface="ＭＳ Ｐゴシック" charset="0"/>
              </a:rPr>
            </a:br>
            <a:r>
              <a:rPr lang="en-US" sz="1600" b="1" dirty="0">
                <a:cs typeface="ＭＳ Ｐゴシック" charset="0"/>
              </a:rPr>
              <a:t>(between</a:t>
            </a:r>
            <a:br>
              <a:rPr lang="en-US" sz="1600" b="1" dirty="0">
                <a:cs typeface="ＭＳ Ｐゴシック" charset="0"/>
              </a:rPr>
            </a:br>
            <a:r>
              <a:rPr lang="en-US" sz="1600" b="1" dirty="0">
                <a:cs typeface="ＭＳ Ｐゴシック" charset="0"/>
              </a:rPr>
              <a:t>fibers)</a:t>
            </a:r>
            <a:endParaRPr lang="en-US" sz="1600" dirty="0">
              <a:cs typeface="ＭＳ Ｐゴシック" charset="0"/>
            </a:endParaRPr>
          </a:p>
        </p:txBody>
      </p:sp>
      <p:sp>
        <p:nvSpPr>
          <p:cNvPr id="11274" name="Text Box 108"/>
          <p:cNvSpPr txBox="1">
            <a:spLocks noChangeArrowheads="1"/>
          </p:cNvSpPr>
          <p:nvPr/>
        </p:nvSpPr>
        <p:spPr bwMode="auto">
          <a:xfrm>
            <a:off x="4456113" y="5035550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cs typeface="ＭＳ Ｐゴシック" charset="0"/>
              </a:rPr>
              <a:t>Tendon</a:t>
            </a:r>
            <a:endParaRPr lang="en-US" sz="1600" dirty="0">
              <a:cs typeface="ＭＳ Ｐゴシック" charset="0"/>
            </a:endParaRPr>
          </a:p>
        </p:txBody>
      </p:sp>
      <p:sp>
        <p:nvSpPr>
          <p:cNvPr id="11275" name="Text Box 109"/>
          <p:cNvSpPr txBox="1">
            <a:spLocks noChangeArrowheads="1"/>
          </p:cNvSpPr>
          <p:nvPr/>
        </p:nvSpPr>
        <p:spPr bwMode="auto">
          <a:xfrm>
            <a:off x="4460875" y="5635625"/>
            <a:ext cx="81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ＭＳ Ｐゴシック" charset="0"/>
              </a:rPr>
              <a:t>Bone</a:t>
            </a:r>
            <a:endParaRPr lang="en-US" sz="1600">
              <a:cs typeface="ＭＳ Ｐゴシック" charset="0"/>
            </a:endParaRPr>
          </a:p>
        </p:txBody>
      </p:sp>
      <p:sp>
        <p:nvSpPr>
          <p:cNvPr id="11276" name="Line 111"/>
          <p:cNvSpPr>
            <a:spLocks noChangeShapeType="1"/>
          </p:cNvSpPr>
          <p:nvPr/>
        </p:nvSpPr>
        <p:spPr bwMode="auto">
          <a:xfrm>
            <a:off x="3157538" y="950913"/>
            <a:ext cx="1328737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12"/>
          <p:cNvSpPr>
            <a:spLocks noChangeShapeType="1"/>
          </p:cNvSpPr>
          <p:nvPr/>
        </p:nvSpPr>
        <p:spPr bwMode="auto">
          <a:xfrm>
            <a:off x="3055938" y="1554163"/>
            <a:ext cx="885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13"/>
          <p:cNvSpPr>
            <a:spLocks noChangeShapeType="1"/>
          </p:cNvSpPr>
          <p:nvPr/>
        </p:nvSpPr>
        <p:spPr bwMode="auto">
          <a:xfrm>
            <a:off x="2974975" y="2252663"/>
            <a:ext cx="12065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14"/>
          <p:cNvSpPr>
            <a:spLocks noChangeShapeType="1"/>
          </p:cNvSpPr>
          <p:nvPr/>
        </p:nvSpPr>
        <p:spPr bwMode="auto">
          <a:xfrm>
            <a:off x="3130550" y="2254250"/>
            <a:ext cx="788988" cy="5810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15"/>
          <p:cNvSpPr>
            <a:spLocks noChangeShapeType="1"/>
          </p:cNvSpPr>
          <p:nvPr/>
        </p:nvSpPr>
        <p:spPr bwMode="auto">
          <a:xfrm>
            <a:off x="5686425" y="450850"/>
            <a:ext cx="592138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Freeform 116"/>
          <p:cNvSpPr>
            <a:spLocks/>
          </p:cNvSpPr>
          <p:nvPr/>
        </p:nvSpPr>
        <p:spPr bwMode="auto">
          <a:xfrm>
            <a:off x="5335588" y="1606550"/>
            <a:ext cx="1133475" cy="1406525"/>
          </a:xfrm>
          <a:custGeom>
            <a:avLst/>
            <a:gdLst>
              <a:gd name="T0" fmla="*/ 0 w 736"/>
              <a:gd name="T1" fmla="*/ 0 h 914"/>
              <a:gd name="T2" fmla="*/ 2147483647 w 736"/>
              <a:gd name="T3" fmla="*/ 2147483647 h 914"/>
              <a:gd name="T4" fmla="*/ 2147483647 w 736"/>
              <a:gd name="T5" fmla="*/ 2147483647 h 914"/>
              <a:gd name="T6" fmla="*/ 0 60000 65536"/>
              <a:gd name="T7" fmla="*/ 0 60000 65536"/>
              <a:gd name="T8" fmla="*/ 0 60000 65536"/>
              <a:gd name="T9" fmla="*/ 0 w 736"/>
              <a:gd name="T10" fmla="*/ 0 h 914"/>
              <a:gd name="T11" fmla="*/ 736 w 736"/>
              <a:gd name="T12" fmla="*/ 914 h 9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6" h="914">
                <a:moveTo>
                  <a:pt x="0" y="0"/>
                </a:moveTo>
                <a:lnTo>
                  <a:pt x="736" y="840"/>
                </a:lnTo>
                <a:lnTo>
                  <a:pt x="734" y="91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Freeform 117"/>
          <p:cNvSpPr>
            <a:spLocks/>
          </p:cNvSpPr>
          <p:nvPr/>
        </p:nvSpPr>
        <p:spPr bwMode="auto">
          <a:xfrm>
            <a:off x="5335588" y="2557463"/>
            <a:ext cx="504825" cy="1828800"/>
          </a:xfrm>
          <a:custGeom>
            <a:avLst/>
            <a:gdLst>
              <a:gd name="T0" fmla="*/ 0 w 328"/>
              <a:gd name="T1" fmla="*/ 0 h 1188"/>
              <a:gd name="T2" fmla="*/ 2147483647 w 328"/>
              <a:gd name="T3" fmla="*/ 2147483647 h 1188"/>
              <a:gd name="T4" fmla="*/ 2147483647 w 328"/>
              <a:gd name="T5" fmla="*/ 2147483647 h 1188"/>
              <a:gd name="T6" fmla="*/ 0 60000 65536"/>
              <a:gd name="T7" fmla="*/ 0 60000 65536"/>
              <a:gd name="T8" fmla="*/ 0 60000 65536"/>
              <a:gd name="T9" fmla="*/ 0 w 328"/>
              <a:gd name="T10" fmla="*/ 0 h 1188"/>
              <a:gd name="T11" fmla="*/ 328 w 328"/>
              <a:gd name="T12" fmla="*/ 1188 h 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1188">
                <a:moveTo>
                  <a:pt x="0" y="0"/>
                </a:moveTo>
                <a:lnTo>
                  <a:pt x="140" y="1182"/>
                </a:lnTo>
                <a:lnTo>
                  <a:pt x="328" y="118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18"/>
          <p:cNvSpPr>
            <a:spLocks noChangeShapeType="1"/>
          </p:cNvSpPr>
          <p:nvPr/>
        </p:nvSpPr>
        <p:spPr bwMode="auto">
          <a:xfrm>
            <a:off x="3868738" y="5187950"/>
            <a:ext cx="6381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9"/>
          <p:cNvSpPr>
            <a:spLocks noChangeShapeType="1"/>
          </p:cNvSpPr>
          <p:nvPr/>
        </p:nvSpPr>
        <p:spPr bwMode="auto">
          <a:xfrm>
            <a:off x="3262313" y="5786438"/>
            <a:ext cx="12477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120"/>
          <p:cNvSpPr>
            <a:spLocks noChangeShapeType="1"/>
          </p:cNvSpPr>
          <p:nvPr/>
        </p:nvSpPr>
        <p:spPr bwMode="auto">
          <a:xfrm>
            <a:off x="3157538" y="950913"/>
            <a:ext cx="13287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121"/>
          <p:cNvSpPr>
            <a:spLocks noChangeShapeType="1"/>
          </p:cNvSpPr>
          <p:nvPr/>
        </p:nvSpPr>
        <p:spPr bwMode="auto">
          <a:xfrm>
            <a:off x="2108201" y="1554163"/>
            <a:ext cx="18113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122"/>
          <p:cNvSpPr>
            <a:spLocks noChangeShapeType="1"/>
          </p:cNvSpPr>
          <p:nvPr/>
        </p:nvSpPr>
        <p:spPr bwMode="auto">
          <a:xfrm>
            <a:off x="2974975" y="2252663"/>
            <a:ext cx="12065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3"/>
          <p:cNvSpPr>
            <a:spLocks noChangeShapeType="1"/>
          </p:cNvSpPr>
          <p:nvPr/>
        </p:nvSpPr>
        <p:spPr bwMode="auto">
          <a:xfrm>
            <a:off x="3130550" y="2254250"/>
            <a:ext cx="788988" cy="581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4"/>
          <p:cNvSpPr>
            <a:spLocks noChangeShapeType="1"/>
          </p:cNvSpPr>
          <p:nvPr/>
        </p:nvSpPr>
        <p:spPr bwMode="auto">
          <a:xfrm>
            <a:off x="5686425" y="450850"/>
            <a:ext cx="5921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Freeform 125"/>
          <p:cNvSpPr>
            <a:spLocks/>
          </p:cNvSpPr>
          <p:nvPr/>
        </p:nvSpPr>
        <p:spPr bwMode="auto">
          <a:xfrm>
            <a:off x="5335588" y="1606550"/>
            <a:ext cx="1133475" cy="1406525"/>
          </a:xfrm>
          <a:custGeom>
            <a:avLst/>
            <a:gdLst>
              <a:gd name="T0" fmla="*/ 0 w 736"/>
              <a:gd name="T1" fmla="*/ 0 h 914"/>
              <a:gd name="T2" fmla="*/ 2147483647 w 736"/>
              <a:gd name="T3" fmla="*/ 2147483647 h 914"/>
              <a:gd name="T4" fmla="*/ 2147483647 w 736"/>
              <a:gd name="T5" fmla="*/ 2147483647 h 914"/>
              <a:gd name="T6" fmla="*/ 0 60000 65536"/>
              <a:gd name="T7" fmla="*/ 0 60000 65536"/>
              <a:gd name="T8" fmla="*/ 0 60000 65536"/>
              <a:gd name="T9" fmla="*/ 0 w 736"/>
              <a:gd name="T10" fmla="*/ 0 h 914"/>
              <a:gd name="T11" fmla="*/ 736 w 736"/>
              <a:gd name="T12" fmla="*/ 914 h 9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6" h="914">
                <a:moveTo>
                  <a:pt x="0" y="0"/>
                </a:moveTo>
                <a:lnTo>
                  <a:pt x="736" y="840"/>
                </a:lnTo>
                <a:lnTo>
                  <a:pt x="734" y="91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Line 127"/>
          <p:cNvSpPr>
            <a:spLocks noChangeShapeType="1"/>
          </p:cNvSpPr>
          <p:nvPr/>
        </p:nvSpPr>
        <p:spPr bwMode="auto">
          <a:xfrm>
            <a:off x="3868738" y="5187950"/>
            <a:ext cx="6381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128"/>
          <p:cNvSpPr>
            <a:spLocks noChangeShapeType="1"/>
          </p:cNvSpPr>
          <p:nvPr/>
        </p:nvSpPr>
        <p:spPr bwMode="auto">
          <a:xfrm>
            <a:off x="3262313" y="5786438"/>
            <a:ext cx="1247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Freeform 31"/>
          <p:cNvSpPr>
            <a:spLocks/>
          </p:cNvSpPr>
          <p:nvPr/>
        </p:nvSpPr>
        <p:spPr bwMode="auto">
          <a:xfrm>
            <a:off x="5340350" y="2571750"/>
            <a:ext cx="509588" cy="1828800"/>
          </a:xfrm>
          <a:custGeom>
            <a:avLst/>
            <a:gdLst>
              <a:gd name="T0" fmla="*/ 0 w 321"/>
              <a:gd name="T1" fmla="*/ 0 h 1152"/>
              <a:gd name="T2" fmla="*/ 206375 w 321"/>
              <a:gd name="T3" fmla="*/ 1828800 h 1152"/>
              <a:gd name="T4" fmla="*/ 509588 w 321"/>
              <a:gd name="T5" fmla="*/ 1828800 h 1152"/>
              <a:gd name="T6" fmla="*/ 0 60000 65536"/>
              <a:gd name="T7" fmla="*/ 0 60000 65536"/>
              <a:gd name="T8" fmla="*/ 0 60000 65536"/>
              <a:gd name="T9" fmla="*/ 0 w 321"/>
              <a:gd name="T10" fmla="*/ 0 h 1152"/>
              <a:gd name="T11" fmla="*/ 321 w 321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1" h="1152">
                <a:moveTo>
                  <a:pt x="0" y="0"/>
                </a:moveTo>
                <a:lnTo>
                  <a:pt x="130" y="1152"/>
                </a:lnTo>
                <a:lnTo>
                  <a:pt x="321" y="115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21"/>
          <p:cNvSpPr>
            <a:spLocks noChangeShapeType="1"/>
          </p:cNvSpPr>
          <p:nvPr/>
        </p:nvSpPr>
        <p:spPr bwMode="auto">
          <a:xfrm rot="16200000" flipV="1">
            <a:off x="3533643" y="1431528"/>
            <a:ext cx="778932" cy="714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21"/>
          <p:cNvSpPr>
            <a:spLocks noChangeShapeType="1"/>
          </p:cNvSpPr>
          <p:nvPr/>
        </p:nvSpPr>
        <p:spPr bwMode="auto">
          <a:xfrm>
            <a:off x="3926680" y="1824565"/>
            <a:ext cx="18812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1"/>
          <p:cNvSpPr>
            <a:spLocks noChangeShapeType="1"/>
          </p:cNvSpPr>
          <p:nvPr/>
        </p:nvSpPr>
        <p:spPr bwMode="auto">
          <a:xfrm flipV="1">
            <a:off x="3921919" y="1045633"/>
            <a:ext cx="3857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8138"/>
            <a:ext cx="8534400" cy="990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Connective Tissue Wrappings of Skeletal Muscle</a:t>
            </a:r>
          </a:p>
        </p:txBody>
      </p:sp>
      <p:sp>
        <p:nvSpPr>
          <p:cNvPr id="10243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65288"/>
            <a:ext cx="8229600" cy="49069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Cells are surrounded and bundled by connective tissue</a:t>
            </a:r>
          </a:p>
          <a:p>
            <a:pPr lvl="1" eaLnBrk="1" hangingPunct="1"/>
            <a:r>
              <a:rPr lang="en-US" dirty="0" err="1">
                <a:latin typeface="Arial" charset="0"/>
              </a:rPr>
              <a:t>Endomysium</a:t>
            </a:r>
            <a:r>
              <a:rPr lang="en-US" dirty="0">
                <a:latin typeface="Arial" charset="0"/>
              </a:rPr>
              <a:t>—encloses a single muscle fiber</a:t>
            </a:r>
          </a:p>
          <a:p>
            <a:pPr lvl="1" eaLnBrk="1" hangingPunct="1"/>
            <a:r>
              <a:rPr lang="en-US" dirty="0">
                <a:latin typeface="Arial" charset="0"/>
              </a:rPr>
              <a:t>Perimysium—wraps around a fascicle (bundle) of muscle fibers</a:t>
            </a:r>
          </a:p>
          <a:p>
            <a:pPr lvl="1" eaLnBrk="1" hangingPunct="1"/>
            <a:r>
              <a:rPr lang="en-US" dirty="0" err="1">
                <a:latin typeface="Arial" charset="0"/>
              </a:rPr>
              <a:t>Epimysium</a:t>
            </a:r>
            <a:r>
              <a:rPr lang="en-US" dirty="0">
                <a:latin typeface="Arial" charset="0"/>
              </a:rPr>
              <a:t>—covers the entire skeletal </a:t>
            </a:r>
            <a:r>
              <a:rPr lang="en-US" dirty="0" smtClean="0">
                <a:latin typeface="Arial" charset="0"/>
              </a:rPr>
              <a:t>muscle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8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534400" cy="6096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Skeletal Muscle Functions</a:t>
            </a:r>
          </a:p>
        </p:txBody>
      </p:sp>
      <p:sp>
        <p:nvSpPr>
          <p:cNvPr id="18435" name="Rectangle 1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Produce movement</a:t>
            </a:r>
          </a:p>
          <a:p>
            <a:pPr eaLnBrk="1" hangingPunct="1"/>
            <a:r>
              <a:rPr lang="en-US">
                <a:latin typeface="Arial" charset="0"/>
              </a:rPr>
              <a:t>Maintain posture</a:t>
            </a:r>
          </a:p>
          <a:p>
            <a:pPr eaLnBrk="1" hangingPunct="1"/>
            <a:r>
              <a:rPr lang="en-US">
                <a:latin typeface="Arial" charset="0"/>
              </a:rPr>
              <a:t>Stabilize joints</a:t>
            </a:r>
          </a:p>
          <a:p>
            <a:pPr eaLnBrk="1" hangingPunct="1"/>
            <a:r>
              <a:rPr lang="en-US">
                <a:latin typeface="Arial" charset="0"/>
              </a:rPr>
              <a:t>Generate heat</a:t>
            </a:r>
          </a:p>
        </p:txBody>
      </p:sp>
    </p:spTree>
    <p:extLst>
      <p:ext uri="{BB962C8B-B14F-4D97-AF65-F5344CB8AC3E}">
        <p14:creationId xmlns:p14="http://schemas.microsoft.com/office/powerpoint/2010/main" val="4043976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810</Words>
  <Application>Microsoft Office PowerPoint</Application>
  <PresentationFormat>On-screen Show (4:3)</PresentationFormat>
  <Paragraphs>229</Paragraphs>
  <Slides>46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Calibri</vt:lpstr>
      <vt:lpstr>Office Theme</vt:lpstr>
      <vt:lpstr>Document</vt:lpstr>
      <vt:lpstr>PowerPoint Presentation</vt:lpstr>
      <vt:lpstr>PowerPoint Presentation</vt:lpstr>
      <vt:lpstr>PowerPoint Presentation</vt:lpstr>
      <vt:lpstr>Skeletal Muscle Characteristics</vt:lpstr>
      <vt:lpstr>Cardiac Muscle Characteristics</vt:lpstr>
      <vt:lpstr>Smooth Muscle Characteristics</vt:lpstr>
      <vt:lpstr>PowerPoint Presentation</vt:lpstr>
      <vt:lpstr>Connective Tissue Wrappings of Skeletal Muscle</vt:lpstr>
      <vt:lpstr>Skeletal Muscle Functions</vt:lpstr>
      <vt:lpstr>Contraction of Skeletal Muscle</vt:lpstr>
      <vt:lpstr>Energy for Muscle Contraction</vt:lpstr>
      <vt:lpstr>PowerPoint Presentation</vt:lpstr>
      <vt:lpstr>Energy for Muscle Contraction</vt:lpstr>
      <vt:lpstr>PowerPoint Presentation</vt:lpstr>
      <vt:lpstr>Muscle Fatigue and Oxygen Deficit</vt:lpstr>
      <vt:lpstr>Types of Muscle Contractions</vt:lpstr>
      <vt:lpstr>Effect of Exercise on Muscles</vt:lpstr>
      <vt:lpstr>PowerPoint Presentation</vt:lpstr>
      <vt:lpstr>Muscles and Body Movements</vt:lpstr>
      <vt:lpstr>PowerPoint Presentation</vt:lpstr>
      <vt:lpstr>Naming Skeletal Muscles</vt:lpstr>
      <vt:lpstr>Naming Skeletal Muscles</vt:lpstr>
      <vt:lpstr>Types of Body Movements</vt:lpstr>
      <vt:lpstr>PowerPoint Presentation</vt:lpstr>
      <vt:lpstr>PowerPoint Presentation</vt:lpstr>
      <vt:lpstr>Types of Body Movements</vt:lpstr>
      <vt:lpstr>PowerPoint Presentation</vt:lpstr>
      <vt:lpstr>Types of Body Movements</vt:lpstr>
      <vt:lpstr>PowerPoint Presentation</vt:lpstr>
      <vt:lpstr>Types of Body Movements</vt:lpstr>
      <vt:lpstr>PowerPoint Presentation</vt:lpstr>
      <vt:lpstr>Special Movements</vt:lpstr>
      <vt:lpstr>PowerPoint Presentation</vt:lpstr>
      <vt:lpstr>Special Movements</vt:lpstr>
      <vt:lpstr>PowerPoint Presentation</vt:lpstr>
      <vt:lpstr>Special Movements</vt:lpstr>
      <vt:lpstr>PowerPoint Presentation</vt:lpstr>
      <vt:lpstr>Special Movements</vt:lpstr>
      <vt:lpstr>PowerPoint Presentation</vt:lpstr>
      <vt:lpstr>Muscle Tone</vt:lpstr>
      <vt:lpstr>Microscopic Anatomy of Skeletal Muscle</vt:lpstr>
      <vt:lpstr>PowerPoint Presentation</vt:lpstr>
      <vt:lpstr>Stimulation and Contraction of  Single Skeletal Muscle Cells</vt:lpstr>
      <vt:lpstr>PowerPoint Presentation</vt:lpstr>
      <vt:lpstr>PowerPoint Presentation</vt:lpstr>
      <vt:lpstr>PowerPoint Presentation</vt:lpstr>
    </vt:vector>
  </TitlesOfParts>
  <Company>Paradise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McMurry, Denver</dc:creator>
  <cp:lastModifiedBy>NAV for Microsoft Exchange-MAIL</cp:lastModifiedBy>
  <cp:revision>46</cp:revision>
  <dcterms:created xsi:type="dcterms:W3CDTF">2015-02-03T01:28:00Z</dcterms:created>
  <dcterms:modified xsi:type="dcterms:W3CDTF">2018-01-30T22:35:51Z</dcterms:modified>
</cp:coreProperties>
</file>