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436100" cy="7215188"/>
  <p:notesSz cx="6858000" cy="9144000"/>
  <p:defaultTextStyle>
    <a:defPPr>
      <a:defRPr lang="en-US"/>
    </a:defPPr>
    <a:lvl1pPr marL="0" algn="l" defTabSz="4757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5717" algn="l" defTabSz="4757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1433" algn="l" defTabSz="4757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27150" algn="l" defTabSz="4757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02866" algn="l" defTabSz="4757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78583" algn="l" defTabSz="4757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54300" algn="l" defTabSz="4757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30016" algn="l" defTabSz="4757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05733" algn="l" defTabSz="47571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3">
          <p15:clr>
            <a:srgbClr val="A4A3A4"/>
          </p15:clr>
        </p15:guide>
        <p15:guide id="2" pos="29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/>
    <p:restoredTop sz="94643"/>
  </p:normalViewPr>
  <p:slideViewPr>
    <p:cSldViewPr snapToGrid="0" snapToObjects="1">
      <p:cViewPr varScale="1">
        <p:scale>
          <a:sx n="92" d="100"/>
          <a:sy n="92" d="100"/>
        </p:scale>
        <p:origin x="372" y="96"/>
      </p:cViewPr>
      <p:guideLst>
        <p:guide orient="horz" pos="2273"/>
        <p:guide pos="29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7708" y="2241385"/>
            <a:ext cx="8020685" cy="154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5415" y="4088607"/>
            <a:ext cx="6605270" cy="184388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5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1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8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4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3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D961-E012-AC4E-9A08-377A29F7272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9190-C914-A24D-B162-FFF1A2C5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D961-E012-AC4E-9A08-377A29F7272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9190-C914-A24D-B162-FFF1A2C5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4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1172" y="288943"/>
            <a:ext cx="2123123" cy="615629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805" y="288943"/>
            <a:ext cx="6212099" cy="61562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D961-E012-AC4E-9A08-377A29F7272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9190-C914-A24D-B162-FFF1A2C5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8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D961-E012-AC4E-9A08-377A29F7272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9190-C914-A24D-B162-FFF1A2C5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04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387" y="4636427"/>
            <a:ext cx="8020685" cy="143301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387" y="3058105"/>
            <a:ext cx="8020685" cy="1578322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571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143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71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28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85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43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300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057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D961-E012-AC4E-9A08-377A29F7272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9190-C914-A24D-B162-FFF1A2C5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0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805" y="1683544"/>
            <a:ext cx="4167611" cy="476169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684" y="1683544"/>
            <a:ext cx="4167611" cy="476169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D961-E012-AC4E-9A08-377A29F7272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9190-C914-A24D-B162-FFF1A2C5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8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805" y="1615067"/>
            <a:ext cx="4169250" cy="67308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717" indent="0">
              <a:buNone/>
              <a:defRPr sz="2100" b="1"/>
            </a:lvl2pPr>
            <a:lvl3pPr marL="951433" indent="0">
              <a:buNone/>
              <a:defRPr sz="1900" b="1"/>
            </a:lvl3pPr>
            <a:lvl4pPr marL="1427150" indent="0">
              <a:buNone/>
              <a:defRPr sz="1700" b="1"/>
            </a:lvl4pPr>
            <a:lvl5pPr marL="1902866" indent="0">
              <a:buNone/>
              <a:defRPr sz="1700" b="1"/>
            </a:lvl5pPr>
            <a:lvl6pPr marL="2378583" indent="0">
              <a:buNone/>
              <a:defRPr sz="1700" b="1"/>
            </a:lvl6pPr>
            <a:lvl7pPr marL="2854300" indent="0">
              <a:buNone/>
              <a:defRPr sz="1700" b="1"/>
            </a:lvl7pPr>
            <a:lvl8pPr marL="3330016" indent="0">
              <a:buNone/>
              <a:defRPr sz="1700" b="1"/>
            </a:lvl8pPr>
            <a:lvl9pPr marL="3805733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05" y="2288150"/>
            <a:ext cx="4169250" cy="415708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3408" y="1615067"/>
            <a:ext cx="4170887" cy="67308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717" indent="0">
              <a:buNone/>
              <a:defRPr sz="2100" b="1"/>
            </a:lvl2pPr>
            <a:lvl3pPr marL="951433" indent="0">
              <a:buNone/>
              <a:defRPr sz="1900" b="1"/>
            </a:lvl3pPr>
            <a:lvl4pPr marL="1427150" indent="0">
              <a:buNone/>
              <a:defRPr sz="1700" b="1"/>
            </a:lvl4pPr>
            <a:lvl5pPr marL="1902866" indent="0">
              <a:buNone/>
              <a:defRPr sz="1700" b="1"/>
            </a:lvl5pPr>
            <a:lvl6pPr marL="2378583" indent="0">
              <a:buNone/>
              <a:defRPr sz="1700" b="1"/>
            </a:lvl6pPr>
            <a:lvl7pPr marL="2854300" indent="0">
              <a:buNone/>
              <a:defRPr sz="1700" b="1"/>
            </a:lvl7pPr>
            <a:lvl8pPr marL="3330016" indent="0">
              <a:buNone/>
              <a:defRPr sz="1700" b="1"/>
            </a:lvl8pPr>
            <a:lvl9pPr marL="3805733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3408" y="2288150"/>
            <a:ext cx="4170887" cy="415708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D961-E012-AC4E-9A08-377A29F7272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9190-C914-A24D-B162-FFF1A2C5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2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D961-E012-AC4E-9A08-377A29F7272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9190-C914-A24D-B162-FFF1A2C5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9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D961-E012-AC4E-9A08-377A29F7272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9190-C914-A24D-B162-FFF1A2C5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4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05" y="287271"/>
            <a:ext cx="3104412" cy="122257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9253" y="287272"/>
            <a:ext cx="5275042" cy="615796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805" y="1509845"/>
            <a:ext cx="3104412" cy="4935390"/>
          </a:xfrm>
        </p:spPr>
        <p:txBody>
          <a:bodyPr/>
          <a:lstStyle>
            <a:lvl1pPr marL="0" indent="0">
              <a:buNone/>
              <a:defRPr sz="1500"/>
            </a:lvl1pPr>
            <a:lvl2pPr marL="475717" indent="0">
              <a:buNone/>
              <a:defRPr sz="1200"/>
            </a:lvl2pPr>
            <a:lvl3pPr marL="951433" indent="0">
              <a:buNone/>
              <a:defRPr sz="1000"/>
            </a:lvl3pPr>
            <a:lvl4pPr marL="1427150" indent="0">
              <a:buNone/>
              <a:defRPr sz="900"/>
            </a:lvl4pPr>
            <a:lvl5pPr marL="1902866" indent="0">
              <a:buNone/>
              <a:defRPr sz="900"/>
            </a:lvl5pPr>
            <a:lvl6pPr marL="2378583" indent="0">
              <a:buNone/>
              <a:defRPr sz="900"/>
            </a:lvl6pPr>
            <a:lvl7pPr marL="2854300" indent="0">
              <a:buNone/>
              <a:defRPr sz="900"/>
            </a:lvl7pPr>
            <a:lvl8pPr marL="3330016" indent="0">
              <a:buNone/>
              <a:defRPr sz="900"/>
            </a:lvl8pPr>
            <a:lvl9pPr marL="380573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D961-E012-AC4E-9A08-377A29F7272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9190-C914-A24D-B162-FFF1A2C5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5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9542" y="5050631"/>
            <a:ext cx="5661660" cy="59625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49542" y="644690"/>
            <a:ext cx="5661660" cy="4329113"/>
          </a:xfrm>
        </p:spPr>
        <p:txBody>
          <a:bodyPr/>
          <a:lstStyle>
            <a:lvl1pPr marL="0" indent="0">
              <a:buNone/>
              <a:defRPr sz="3300"/>
            </a:lvl1pPr>
            <a:lvl2pPr marL="475717" indent="0">
              <a:buNone/>
              <a:defRPr sz="2900"/>
            </a:lvl2pPr>
            <a:lvl3pPr marL="951433" indent="0">
              <a:buNone/>
              <a:defRPr sz="2500"/>
            </a:lvl3pPr>
            <a:lvl4pPr marL="1427150" indent="0">
              <a:buNone/>
              <a:defRPr sz="2100"/>
            </a:lvl4pPr>
            <a:lvl5pPr marL="1902866" indent="0">
              <a:buNone/>
              <a:defRPr sz="2100"/>
            </a:lvl5pPr>
            <a:lvl6pPr marL="2378583" indent="0">
              <a:buNone/>
              <a:defRPr sz="2100"/>
            </a:lvl6pPr>
            <a:lvl7pPr marL="2854300" indent="0">
              <a:buNone/>
              <a:defRPr sz="2100"/>
            </a:lvl7pPr>
            <a:lvl8pPr marL="3330016" indent="0">
              <a:buNone/>
              <a:defRPr sz="2100"/>
            </a:lvl8pPr>
            <a:lvl9pPr marL="3805733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49542" y="5646887"/>
            <a:ext cx="5661660" cy="846782"/>
          </a:xfrm>
        </p:spPr>
        <p:txBody>
          <a:bodyPr/>
          <a:lstStyle>
            <a:lvl1pPr marL="0" indent="0">
              <a:buNone/>
              <a:defRPr sz="1500"/>
            </a:lvl1pPr>
            <a:lvl2pPr marL="475717" indent="0">
              <a:buNone/>
              <a:defRPr sz="1200"/>
            </a:lvl2pPr>
            <a:lvl3pPr marL="951433" indent="0">
              <a:buNone/>
              <a:defRPr sz="1000"/>
            </a:lvl3pPr>
            <a:lvl4pPr marL="1427150" indent="0">
              <a:buNone/>
              <a:defRPr sz="900"/>
            </a:lvl4pPr>
            <a:lvl5pPr marL="1902866" indent="0">
              <a:buNone/>
              <a:defRPr sz="900"/>
            </a:lvl5pPr>
            <a:lvl6pPr marL="2378583" indent="0">
              <a:buNone/>
              <a:defRPr sz="900"/>
            </a:lvl6pPr>
            <a:lvl7pPr marL="2854300" indent="0">
              <a:buNone/>
              <a:defRPr sz="900"/>
            </a:lvl7pPr>
            <a:lvl8pPr marL="3330016" indent="0">
              <a:buNone/>
              <a:defRPr sz="900"/>
            </a:lvl8pPr>
            <a:lvl9pPr marL="380573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D961-E012-AC4E-9A08-377A29F7272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9190-C914-A24D-B162-FFF1A2C5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3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805" y="288942"/>
            <a:ext cx="8492490" cy="1202531"/>
          </a:xfrm>
          <a:prstGeom prst="rect">
            <a:avLst/>
          </a:prstGeom>
        </p:spPr>
        <p:txBody>
          <a:bodyPr vert="horz" lIns="95143" tIns="47572" rIns="95143" bIns="4757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805" y="1683544"/>
            <a:ext cx="8492490" cy="4761691"/>
          </a:xfrm>
          <a:prstGeom prst="rect">
            <a:avLst/>
          </a:prstGeom>
        </p:spPr>
        <p:txBody>
          <a:bodyPr vert="horz" lIns="95143" tIns="47572" rIns="95143" bIns="4757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805" y="6687411"/>
            <a:ext cx="2201757" cy="384142"/>
          </a:xfrm>
          <a:prstGeom prst="rect">
            <a:avLst/>
          </a:prstGeom>
        </p:spPr>
        <p:txBody>
          <a:bodyPr vert="horz" lIns="95143" tIns="47572" rIns="95143" bIns="4757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3D961-E012-AC4E-9A08-377A29F72727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24001" y="6687411"/>
            <a:ext cx="2988098" cy="384142"/>
          </a:xfrm>
          <a:prstGeom prst="rect">
            <a:avLst/>
          </a:prstGeom>
        </p:spPr>
        <p:txBody>
          <a:bodyPr vert="horz" lIns="95143" tIns="47572" rIns="95143" bIns="4757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62538" y="6687411"/>
            <a:ext cx="2201757" cy="384142"/>
          </a:xfrm>
          <a:prstGeom prst="rect">
            <a:avLst/>
          </a:prstGeom>
        </p:spPr>
        <p:txBody>
          <a:bodyPr vert="horz" lIns="95143" tIns="47572" rIns="95143" bIns="4757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E9190-C914-A24D-B162-FFF1A2C55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1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5717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787" indent="-356787" algn="l" defTabSz="475717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3039" indent="-297323" algn="l" defTabSz="475717" rtl="0" eaLnBrk="1" latinLnBrk="0" hangingPunct="1">
        <a:spcBef>
          <a:spcPct val="20000"/>
        </a:spcBef>
        <a:buFont typeface="Arial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9292" indent="-237858" algn="l" defTabSz="475717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5008" indent="-237858" algn="l" defTabSz="475717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0725" indent="-237858" algn="l" defTabSz="475717" rtl="0" eaLnBrk="1" latinLnBrk="0" hangingPunct="1">
        <a:spcBef>
          <a:spcPct val="20000"/>
        </a:spcBef>
        <a:buFont typeface="Arial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6441" indent="-237858" algn="l" defTabSz="475717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158" indent="-237858" algn="l" defTabSz="475717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67875" indent="-237858" algn="l" defTabSz="475717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43591" indent="-237858" algn="l" defTabSz="475717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57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717" algn="l" defTabSz="4757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1433" algn="l" defTabSz="4757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7150" algn="l" defTabSz="4757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2866" algn="l" defTabSz="4757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583" algn="l" defTabSz="4757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4300" algn="l" defTabSz="4757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30016" algn="l" defTabSz="4757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5733" algn="l" defTabSz="4757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if"/><Relationship Id="rId5" Type="http://schemas.openxmlformats.org/officeDocument/2006/relationships/image" Target="../media/image4.tif"/><Relationship Id="rId4" Type="http://schemas.openxmlformats.org/officeDocument/2006/relationships/image" Target="../media/image3.t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if"/><Relationship Id="rId5" Type="http://schemas.openxmlformats.org/officeDocument/2006/relationships/image" Target="../media/image4.tif"/><Relationship Id="rId4" Type="http://schemas.openxmlformats.org/officeDocument/2006/relationships/image" Target="../media/image3.t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aphase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635" y="4644443"/>
            <a:ext cx="1521214" cy="1047538"/>
          </a:xfrm>
          <a:prstGeom prst="rect">
            <a:avLst/>
          </a:prstGeom>
        </p:spPr>
      </p:pic>
      <p:pic>
        <p:nvPicPr>
          <p:cNvPr id="5" name="Picture 4" descr="Interphase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876" y="29391"/>
            <a:ext cx="1138099" cy="1160309"/>
          </a:xfrm>
          <a:prstGeom prst="rect">
            <a:avLst/>
          </a:prstGeom>
        </p:spPr>
      </p:pic>
      <p:pic>
        <p:nvPicPr>
          <p:cNvPr id="6" name="Picture 5" descr="Metaphase.t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450" y="3150394"/>
            <a:ext cx="1206772" cy="1230323"/>
          </a:xfrm>
          <a:prstGeom prst="rect">
            <a:avLst/>
          </a:prstGeom>
        </p:spPr>
      </p:pic>
      <p:pic>
        <p:nvPicPr>
          <p:cNvPr id="7" name="Picture 6" descr="Prophase.t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91" y="1489630"/>
            <a:ext cx="1355129" cy="1355752"/>
          </a:xfrm>
          <a:prstGeom prst="rect">
            <a:avLst/>
          </a:prstGeom>
        </p:spPr>
      </p:pic>
      <p:pic>
        <p:nvPicPr>
          <p:cNvPr id="8" name="Picture 7" descr="Telephase.t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650" y="5893594"/>
            <a:ext cx="2149334" cy="115069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" y="0"/>
            <a:ext cx="9436100" cy="7215188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143" tIns="47572" rIns="95143" bIns="47572" rtlCol="0" anchor="ctr"/>
          <a:lstStyle/>
          <a:p>
            <a:pPr algn="ctr"/>
            <a:endParaRPr lang="en-US" b="1"/>
          </a:p>
        </p:txBody>
      </p:sp>
      <p:cxnSp>
        <p:nvCxnSpPr>
          <p:cNvPr id="11" name="Straight Connector 10"/>
          <p:cNvCxnSpPr/>
          <p:nvPr/>
        </p:nvCxnSpPr>
        <p:spPr>
          <a:xfrm>
            <a:off x="1" y="3051678"/>
            <a:ext cx="9436099" cy="6744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1303999"/>
            <a:ext cx="9436099" cy="0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4484640"/>
            <a:ext cx="9436099" cy="0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" y="5736033"/>
            <a:ext cx="9436099" cy="0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1057" y="396768"/>
            <a:ext cx="1585789" cy="420949"/>
          </a:xfrm>
          <a:prstGeom prst="rect">
            <a:avLst/>
          </a:prstGeom>
          <a:noFill/>
        </p:spPr>
        <p:txBody>
          <a:bodyPr wrap="square" lIns="95143" tIns="47572" rIns="95143" bIns="47572" rtlCol="0">
            <a:spAutoFit/>
          </a:bodyPr>
          <a:lstStyle/>
          <a:p>
            <a:r>
              <a:rPr lang="en-US" sz="2100" b="1" dirty="0">
                <a:latin typeface="Times New Roman"/>
                <a:cs typeface="Times New Roman"/>
              </a:rPr>
              <a:t>Interphase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1057" y="1994694"/>
            <a:ext cx="1585789" cy="420949"/>
          </a:xfrm>
          <a:prstGeom prst="rect">
            <a:avLst/>
          </a:prstGeom>
          <a:noFill/>
        </p:spPr>
        <p:txBody>
          <a:bodyPr wrap="square" lIns="95143" tIns="47572" rIns="95143" bIns="47572" rtlCol="0">
            <a:spAutoFit/>
          </a:bodyPr>
          <a:lstStyle/>
          <a:p>
            <a:r>
              <a:rPr lang="en-US" sz="2100" b="1" dirty="0">
                <a:latin typeface="Times New Roman"/>
                <a:cs typeface="Times New Roman"/>
              </a:rPr>
              <a:t>Prophase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4846" y="3487341"/>
            <a:ext cx="1585789" cy="420949"/>
          </a:xfrm>
          <a:prstGeom prst="rect">
            <a:avLst/>
          </a:prstGeom>
          <a:noFill/>
        </p:spPr>
        <p:txBody>
          <a:bodyPr wrap="square" lIns="95143" tIns="47572" rIns="95143" bIns="47572" rtlCol="0">
            <a:spAutoFit/>
          </a:bodyPr>
          <a:lstStyle/>
          <a:p>
            <a:r>
              <a:rPr lang="en-US" sz="2100" b="1" dirty="0">
                <a:latin typeface="Times New Roman"/>
                <a:cs typeface="Times New Roman"/>
              </a:rPr>
              <a:t>Metaphase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7951" y="4836848"/>
            <a:ext cx="1585789" cy="420949"/>
          </a:xfrm>
          <a:prstGeom prst="rect">
            <a:avLst/>
          </a:prstGeom>
          <a:noFill/>
        </p:spPr>
        <p:txBody>
          <a:bodyPr wrap="square" lIns="95143" tIns="47572" rIns="95143" bIns="47572" rtlCol="0">
            <a:spAutoFit/>
          </a:bodyPr>
          <a:lstStyle/>
          <a:p>
            <a:r>
              <a:rPr lang="en-US" sz="2100" b="1" dirty="0">
                <a:latin typeface="Times New Roman"/>
                <a:cs typeface="Times New Roman"/>
              </a:rPr>
              <a:t>Anaphase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4292" y="6209135"/>
            <a:ext cx="1585789" cy="420949"/>
          </a:xfrm>
          <a:prstGeom prst="rect">
            <a:avLst/>
          </a:prstGeom>
          <a:noFill/>
        </p:spPr>
        <p:txBody>
          <a:bodyPr wrap="square" lIns="95143" tIns="47572" rIns="95143" bIns="47572" rtlCol="0">
            <a:spAutoFit/>
          </a:bodyPr>
          <a:lstStyle/>
          <a:p>
            <a:r>
              <a:rPr lang="en-US" sz="2100" b="1" dirty="0" err="1">
                <a:latin typeface="Times New Roman"/>
                <a:cs typeface="Times New Roman"/>
              </a:rPr>
              <a:t>Telophase</a:t>
            </a:r>
            <a:endParaRPr lang="en-US" sz="2100" b="1" dirty="0">
              <a:latin typeface="Times New Roman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99220" y="4671955"/>
            <a:ext cx="5832034" cy="744755"/>
          </a:xfrm>
          <a:prstGeom prst="rect">
            <a:avLst/>
          </a:prstGeom>
          <a:noFill/>
        </p:spPr>
        <p:txBody>
          <a:bodyPr wrap="square" lIns="95143" tIns="47572" rIns="95143" bIns="47572" rtlCol="0">
            <a:spAutoFit/>
          </a:bodyPr>
          <a:lstStyle/>
          <a:p>
            <a:r>
              <a:rPr lang="en-US" sz="2100" b="1" dirty="0">
                <a:latin typeface="Times New Roman"/>
                <a:cs typeface="Times New Roman"/>
              </a:rPr>
              <a:t>Chromatids are split into single chromosomes</a:t>
            </a:r>
          </a:p>
          <a:p>
            <a:r>
              <a:rPr lang="en-US" sz="2100" b="1" dirty="0">
                <a:latin typeface="Times New Roman"/>
                <a:cs typeface="Times New Roman"/>
              </a:rPr>
              <a:t>Copies go to opposite ends of the cell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99220" y="3487341"/>
            <a:ext cx="5832034" cy="420949"/>
          </a:xfrm>
          <a:prstGeom prst="rect">
            <a:avLst/>
          </a:prstGeom>
          <a:noFill/>
        </p:spPr>
        <p:txBody>
          <a:bodyPr wrap="square" lIns="95143" tIns="47572" rIns="95143" bIns="47572" rtlCol="0">
            <a:spAutoFit/>
          </a:bodyPr>
          <a:lstStyle/>
          <a:p>
            <a:r>
              <a:rPr lang="en-US" sz="2100" b="1" dirty="0">
                <a:latin typeface="Times New Roman"/>
                <a:cs typeface="Times New Roman"/>
              </a:rPr>
              <a:t>Sister chromatids line up in the center of the cell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99220" y="1328759"/>
            <a:ext cx="5832034" cy="1711900"/>
          </a:xfrm>
          <a:prstGeom prst="rect">
            <a:avLst/>
          </a:prstGeom>
          <a:noFill/>
        </p:spPr>
        <p:txBody>
          <a:bodyPr wrap="square" lIns="95143" tIns="47572" rIns="95143" bIns="47572" rtlCol="0">
            <a:spAutoFit/>
          </a:bodyPr>
          <a:lstStyle/>
          <a:p>
            <a:r>
              <a:rPr lang="en-US" sz="2100" b="1" dirty="0">
                <a:latin typeface="Times New Roman"/>
                <a:cs typeface="Times New Roman"/>
              </a:rPr>
              <a:t>Chromatin coils up to form 2 copies of each      	chromosome that are joined together at the 	centromere and	are called sister chromatids</a:t>
            </a:r>
          </a:p>
          <a:p>
            <a:r>
              <a:rPr lang="en-US" sz="2100" b="1" dirty="0">
                <a:latin typeface="Times New Roman"/>
                <a:cs typeface="Times New Roman"/>
              </a:rPr>
              <a:t>Nuclear membrane breaks down</a:t>
            </a:r>
          </a:p>
          <a:p>
            <a:r>
              <a:rPr lang="en-US" sz="2100" b="1" dirty="0">
                <a:latin typeface="Times New Roman"/>
                <a:cs typeface="Times New Roman"/>
              </a:rPr>
              <a:t>Centrioles start to form spindle fibers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99220" y="91593"/>
            <a:ext cx="5832034" cy="1068562"/>
          </a:xfrm>
          <a:prstGeom prst="rect">
            <a:avLst/>
          </a:prstGeom>
          <a:noFill/>
        </p:spPr>
        <p:txBody>
          <a:bodyPr wrap="square" lIns="95143" tIns="47572" rIns="95143" bIns="47572" rtlCol="0">
            <a:spAutoFit/>
          </a:bodyPr>
          <a:lstStyle/>
          <a:p>
            <a:r>
              <a:rPr lang="en-US" sz="2100" b="1" dirty="0">
                <a:latin typeface="Times New Roman"/>
                <a:cs typeface="Times New Roman"/>
              </a:rPr>
              <a:t>Metabolic stage – cell is doing its job</a:t>
            </a:r>
          </a:p>
          <a:p>
            <a:r>
              <a:rPr lang="en-US" sz="2100" b="1" dirty="0">
                <a:latin typeface="Times New Roman"/>
                <a:cs typeface="Times New Roman"/>
              </a:rPr>
              <a:t>When cell division begins, chromatin (DNA) 	begins to replicate itself.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928049" y="5745452"/>
            <a:ext cx="5399546" cy="1392368"/>
          </a:xfrm>
          <a:prstGeom prst="rect">
            <a:avLst/>
          </a:prstGeom>
          <a:noFill/>
        </p:spPr>
        <p:txBody>
          <a:bodyPr wrap="square" lIns="95143" tIns="47572" rIns="95143" bIns="47572" rtlCol="0">
            <a:spAutoFit/>
          </a:bodyPr>
          <a:lstStyle/>
          <a:p>
            <a:r>
              <a:rPr lang="en-US" sz="2100" b="1" dirty="0">
                <a:latin typeface="Times New Roman"/>
                <a:cs typeface="Times New Roman"/>
              </a:rPr>
              <a:t>Chromosomes </a:t>
            </a:r>
            <a:r>
              <a:rPr lang="en-US" sz="2100" b="1" dirty="0">
                <a:latin typeface="Times New Roman"/>
                <a:cs typeface="Times New Roman"/>
                <a:sym typeface="Wingdings"/>
              </a:rPr>
              <a:t> Chromatin</a:t>
            </a:r>
          </a:p>
          <a:p>
            <a:r>
              <a:rPr lang="en-US" sz="2100" b="1" dirty="0">
                <a:latin typeface="Times New Roman"/>
                <a:cs typeface="Times New Roman"/>
                <a:sym typeface="Wingdings"/>
              </a:rPr>
              <a:t>Nuclear membrane reforms</a:t>
            </a:r>
          </a:p>
          <a:p>
            <a:r>
              <a:rPr lang="en-US" sz="2100" b="1" dirty="0">
                <a:latin typeface="Times New Roman"/>
                <a:cs typeface="Times New Roman"/>
                <a:sym typeface="Wingdings"/>
              </a:rPr>
              <a:t>Spindle disappears</a:t>
            </a:r>
          </a:p>
          <a:p>
            <a:r>
              <a:rPr lang="en-US" sz="2100" b="1" dirty="0">
                <a:latin typeface="Times New Roman"/>
                <a:cs typeface="Times New Roman"/>
                <a:sym typeface="Wingdings"/>
              </a:rPr>
              <a:t>Cytokinesis occurs – cytoplasm divides</a:t>
            </a:r>
            <a:endParaRPr lang="en-US" sz="21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32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E40C1B-8E91-4D8E-8DCD-0F09DBBCF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660" y="851404"/>
            <a:ext cx="6537049" cy="549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131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732" y="1"/>
            <a:ext cx="9062492" cy="7113377"/>
          </a:xfrm>
          <a:prstGeom prst="rect">
            <a:avLst/>
          </a:prstGeom>
          <a:noFill/>
        </p:spPr>
        <p:txBody>
          <a:bodyPr wrap="square" lIns="95143" tIns="47572" rIns="95143" bIns="47572" rtlCol="0">
            <a:spAutoFit/>
          </a:bodyPr>
          <a:lstStyle/>
          <a:p>
            <a:pPr algn="ctr"/>
            <a:r>
              <a:rPr lang="en-US" b="1" dirty="0"/>
              <a:t>Mitosis/Cancer Notes</a:t>
            </a:r>
          </a:p>
          <a:p>
            <a:r>
              <a:rPr lang="en-US" dirty="0"/>
              <a:t>I. Two parts of cell division</a:t>
            </a:r>
          </a:p>
          <a:p>
            <a:r>
              <a:rPr lang="en-US" dirty="0"/>
              <a:t>	Mitosis – Division of the nucleus</a:t>
            </a:r>
          </a:p>
          <a:p>
            <a:r>
              <a:rPr lang="en-US" dirty="0"/>
              <a:t>	Cytokinesis – Division of the cytoplasm</a:t>
            </a:r>
          </a:p>
          <a:p>
            <a:r>
              <a:rPr lang="en-US" dirty="0"/>
              <a:t>     -Creates 2 daughter cells with a complete set of chromosomes</a:t>
            </a:r>
          </a:p>
          <a:p>
            <a:r>
              <a:rPr lang="en-US" dirty="0"/>
              <a:t>II. Cancer (Neoplasm – “New Growth”)</a:t>
            </a:r>
          </a:p>
          <a:p>
            <a:r>
              <a:rPr lang="en-US" dirty="0"/>
              <a:t>	A. Benign </a:t>
            </a:r>
          </a:p>
          <a:p>
            <a:r>
              <a:rPr lang="en-US" dirty="0"/>
              <a:t>		local growths </a:t>
            </a:r>
          </a:p>
          <a:p>
            <a:r>
              <a:rPr lang="en-US" dirty="0"/>
              <a:t>		surrounded by capsule</a:t>
            </a:r>
          </a:p>
          <a:p>
            <a:r>
              <a:rPr lang="en-US" dirty="0"/>
              <a:t>		grow slowly and rarely fatal</a:t>
            </a:r>
          </a:p>
          <a:p>
            <a:r>
              <a:rPr lang="en-US" dirty="0"/>
              <a:t>	B. Malignant</a:t>
            </a:r>
          </a:p>
          <a:p>
            <a:r>
              <a:rPr lang="en-US" dirty="0"/>
              <a:t>		no capsule</a:t>
            </a:r>
          </a:p>
          <a:p>
            <a:r>
              <a:rPr lang="en-US" dirty="0"/>
              <a:t>		invade surrounding cells</a:t>
            </a:r>
          </a:p>
          <a:p>
            <a:r>
              <a:rPr lang="en-US" dirty="0"/>
              <a:t>		break off and spread to other parts of the body – “metastasis”</a:t>
            </a:r>
          </a:p>
          <a:p>
            <a:r>
              <a:rPr lang="en-US" dirty="0"/>
              <a:t>		consume large amounts of nutrients and blood flow</a:t>
            </a:r>
          </a:p>
          <a:p>
            <a:r>
              <a:rPr lang="en-US" dirty="0"/>
              <a:t>	C. Biopsy is a sample of cells that is  examined to determine if it is benign or 				malignant</a:t>
            </a:r>
          </a:p>
          <a:p>
            <a:r>
              <a:rPr lang="en-US" dirty="0"/>
              <a:t>III. What causes good cells to go bad?</a:t>
            </a:r>
          </a:p>
          <a:p>
            <a:r>
              <a:rPr lang="en-US" dirty="0"/>
              <a:t>	A. Carcinogens (radiation, trauma, some viruses, chemicals (tobacco tars, 					saccharine) cause mutations in genes that regulate cell division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oncogenes</a:t>
            </a:r>
          </a:p>
          <a:p>
            <a:r>
              <a:rPr lang="en-US" dirty="0"/>
              <a:t>	B. Tumor suppressor genes (“brakes” that stop cell division) quit working</a:t>
            </a:r>
          </a:p>
          <a:p>
            <a:r>
              <a:rPr lang="en-US" dirty="0"/>
              <a:t>IV. Treatments</a:t>
            </a:r>
          </a:p>
          <a:p>
            <a:r>
              <a:rPr lang="en-US" dirty="0"/>
              <a:t>	A. Surgical removal, if possible is best</a:t>
            </a:r>
          </a:p>
          <a:p>
            <a:r>
              <a:rPr lang="en-US" dirty="0"/>
              <a:t>	B. Chemotherapy or radiation – kills all rapidly dividing cells</a:t>
            </a:r>
          </a:p>
        </p:txBody>
      </p:sp>
    </p:spTree>
    <p:extLst>
      <p:ext uri="{BB962C8B-B14F-4D97-AF65-F5344CB8AC3E}">
        <p14:creationId xmlns:p14="http://schemas.microsoft.com/office/powerpoint/2010/main" val="404331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aphase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926" y="4458545"/>
            <a:ext cx="1521214" cy="1047538"/>
          </a:xfrm>
          <a:prstGeom prst="rect">
            <a:avLst/>
          </a:prstGeom>
        </p:spPr>
      </p:pic>
      <p:pic>
        <p:nvPicPr>
          <p:cNvPr id="3" name="Picture 2" descr="Interphase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982" y="94465"/>
            <a:ext cx="1138099" cy="1160309"/>
          </a:xfrm>
          <a:prstGeom prst="rect">
            <a:avLst/>
          </a:prstGeom>
        </p:spPr>
      </p:pic>
      <p:pic>
        <p:nvPicPr>
          <p:cNvPr id="4" name="Picture 3" descr="Metaphase.t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318" y="3286919"/>
            <a:ext cx="1025833" cy="1045853"/>
          </a:xfrm>
          <a:prstGeom prst="rect">
            <a:avLst/>
          </a:prstGeom>
        </p:spPr>
      </p:pic>
      <p:pic>
        <p:nvPicPr>
          <p:cNvPr id="5" name="Picture 4" descr="Prophase.t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309" y="1622894"/>
            <a:ext cx="1257956" cy="1258534"/>
          </a:xfrm>
          <a:prstGeom prst="rect">
            <a:avLst/>
          </a:prstGeom>
        </p:spPr>
      </p:pic>
      <p:pic>
        <p:nvPicPr>
          <p:cNvPr id="6" name="Picture 5" descr="Telephase.t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600" y="5869071"/>
            <a:ext cx="2149334" cy="115069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436100" cy="7215188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143" tIns="47572" rIns="95143" bIns="47572" rtlCol="0" anchor="ctr"/>
          <a:lstStyle/>
          <a:p>
            <a:pPr algn="ctr"/>
            <a:endParaRPr lang="en-US" b="1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3201435"/>
            <a:ext cx="9436100" cy="0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1367516"/>
            <a:ext cx="9436100" cy="0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4368627"/>
            <a:ext cx="9436100" cy="0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5643084"/>
            <a:ext cx="9436100" cy="0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21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8F9557-3378-B148-BFF8-CB9EEDAC1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046" y="243069"/>
            <a:ext cx="7771572" cy="652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216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79</Words>
  <Application>Microsoft Office PowerPoint</Application>
  <PresentationFormat>Custom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Paradise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McMurry, Denver</dc:creator>
  <cp:lastModifiedBy>McMurry, Denver</cp:lastModifiedBy>
  <cp:revision>26</cp:revision>
  <cp:lastPrinted>2019-09-30T13:42:26Z</cp:lastPrinted>
  <dcterms:created xsi:type="dcterms:W3CDTF">2014-10-08T09:18:28Z</dcterms:created>
  <dcterms:modified xsi:type="dcterms:W3CDTF">2019-10-02T16:56:46Z</dcterms:modified>
</cp:coreProperties>
</file>